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368" r:id="rId3"/>
    <p:sldId id="369" r:id="rId4"/>
    <p:sldId id="370" r:id="rId5"/>
    <p:sldId id="262" r:id="rId6"/>
    <p:sldId id="267" r:id="rId7"/>
    <p:sldId id="271" r:id="rId8"/>
    <p:sldId id="291" r:id="rId9"/>
    <p:sldId id="292" r:id="rId10"/>
    <p:sldId id="293" r:id="rId11"/>
    <p:sldId id="294" r:id="rId12"/>
    <p:sldId id="295" r:id="rId13"/>
    <p:sldId id="296" r:id="rId14"/>
    <p:sldId id="297" r:id="rId15"/>
    <p:sldId id="298" r:id="rId16"/>
    <p:sldId id="276" r:id="rId17"/>
    <p:sldId id="277" r:id="rId18"/>
    <p:sldId id="299" r:id="rId19"/>
    <p:sldId id="300" r:id="rId20"/>
    <p:sldId id="301" r:id="rId21"/>
    <p:sldId id="302" r:id="rId22"/>
    <p:sldId id="367" r:id="rId23"/>
    <p:sldId id="278" r:id="rId24"/>
    <p:sldId id="279" r:id="rId25"/>
    <p:sldId id="280" r:id="rId26"/>
    <p:sldId id="283" r:id="rId27"/>
    <p:sldId id="281" r:id="rId28"/>
    <p:sldId id="304" r:id="rId29"/>
    <p:sldId id="303" r:id="rId30"/>
    <p:sldId id="305" r:id="rId31"/>
    <p:sldId id="306" r:id="rId32"/>
    <p:sldId id="282" r:id="rId33"/>
    <p:sldId id="284" r:id="rId34"/>
    <p:sldId id="307" r:id="rId35"/>
    <p:sldId id="308" r:id="rId36"/>
    <p:sldId id="309" r:id="rId37"/>
    <p:sldId id="310" r:id="rId38"/>
    <p:sldId id="311" r:id="rId39"/>
    <p:sldId id="312" r:id="rId40"/>
    <p:sldId id="313" r:id="rId41"/>
    <p:sldId id="314" r:id="rId42"/>
    <p:sldId id="315" r:id="rId43"/>
    <p:sldId id="316" r:id="rId44"/>
    <p:sldId id="317" r:id="rId45"/>
    <p:sldId id="268" r:id="rId46"/>
    <p:sldId id="366" r:id="rId47"/>
  </p:sldIdLst>
  <p:sldSz cx="12192000" cy="6858000"/>
  <p:notesSz cx="6858000" cy="9144000"/>
  <p:defaultTextStyle>
    <a:defPPr>
      <a:defRPr lang="es-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dy Mendez" initials="EM" lastIdx="5" clrIdx="0">
    <p:extLst>
      <p:ext uri="{19B8F6BF-5375-455C-9EA6-DF929625EA0E}">
        <p15:presenceInfo xmlns:p15="http://schemas.microsoft.com/office/powerpoint/2012/main" userId="S::emendez@agexport.org.gt::8cdd5de8-c49d-4330-9452-ed107b0a563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245" autoAdjust="0"/>
  </p:normalViewPr>
  <p:slideViewPr>
    <p:cSldViewPr snapToGrid="0">
      <p:cViewPr varScale="1">
        <p:scale>
          <a:sx n="54" d="100"/>
          <a:sy n="54" d="100"/>
        </p:scale>
        <p:origin x="138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GT"/>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0AE91-84E2-434E-9D05-05F280D2A17B}" type="datetimeFigureOut">
              <a:rPr lang="es-GT" smtClean="0"/>
              <a:t>8/05/2025</a:t>
            </a:fld>
            <a:endParaRPr lang="es-GT"/>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GT"/>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GT"/>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GT"/>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A4F58-7B07-46A3-85D6-D16F4E5B088A}" type="slidenum">
              <a:rPr lang="es-GT" smtClean="0"/>
              <a:t>‹Nº›</a:t>
            </a:fld>
            <a:endParaRPr lang="es-GT"/>
          </a:p>
        </p:txBody>
      </p:sp>
    </p:spTree>
    <p:extLst>
      <p:ext uri="{BB962C8B-B14F-4D97-AF65-F5344CB8AC3E}">
        <p14:creationId xmlns:p14="http://schemas.microsoft.com/office/powerpoint/2010/main" val="4222478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1</a:t>
            </a:fld>
            <a:endParaRPr lang="es-GT"/>
          </a:p>
        </p:txBody>
      </p:sp>
    </p:spTree>
    <p:extLst>
      <p:ext uri="{BB962C8B-B14F-4D97-AF65-F5344CB8AC3E}">
        <p14:creationId xmlns:p14="http://schemas.microsoft.com/office/powerpoint/2010/main" val="2974880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10</a:t>
            </a:fld>
            <a:endParaRPr lang="es-GT"/>
          </a:p>
        </p:txBody>
      </p:sp>
    </p:spTree>
    <p:extLst>
      <p:ext uri="{BB962C8B-B14F-4D97-AF65-F5344CB8AC3E}">
        <p14:creationId xmlns:p14="http://schemas.microsoft.com/office/powerpoint/2010/main" val="519736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11</a:t>
            </a:fld>
            <a:endParaRPr lang="es-GT"/>
          </a:p>
        </p:txBody>
      </p:sp>
    </p:spTree>
    <p:extLst>
      <p:ext uri="{BB962C8B-B14F-4D97-AF65-F5344CB8AC3E}">
        <p14:creationId xmlns:p14="http://schemas.microsoft.com/office/powerpoint/2010/main" val="929335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12</a:t>
            </a:fld>
            <a:endParaRPr lang="es-GT"/>
          </a:p>
        </p:txBody>
      </p:sp>
    </p:spTree>
    <p:extLst>
      <p:ext uri="{BB962C8B-B14F-4D97-AF65-F5344CB8AC3E}">
        <p14:creationId xmlns:p14="http://schemas.microsoft.com/office/powerpoint/2010/main" val="32068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13</a:t>
            </a:fld>
            <a:endParaRPr lang="es-GT"/>
          </a:p>
        </p:txBody>
      </p:sp>
    </p:spTree>
    <p:extLst>
      <p:ext uri="{BB962C8B-B14F-4D97-AF65-F5344CB8AC3E}">
        <p14:creationId xmlns:p14="http://schemas.microsoft.com/office/powerpoint/2010/main" val="1410316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14</a:t>
            </a:fld>
            <a:endParaRPr lang="es-GT"/>
          </a:p>
        </p:txBody>
      </p:sp>
    </p:spTree>
    <p:extLst>
      <p:ext uri="{BB962C8B-B14F-4D97-AF65-F5344CB8AC3E}">
        <p14:creationId xmlns:p14="http://schemas.microsoft.com/office/powerpoint/2010/main" val="590563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15</a:t>
            </a:fld>
            <a:endParaRPr lang="es-GT"/>
          </a:p>
        </p:txBody>
      </p:sp>
    </p:spTree>
    <p:extLst>
      <p:ext uri="{BB962C8B-B14F-4D97-AF65-F5344CB8AC3E}">
        <p14:creationId xmlns:p14="http://schemas.microsoft.com/office/powerpoint/2010/main" val="2806656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16</a:t>
            </a:fld>
            <a:endParaRPr lang="es-GT"/>
          </a:p>
        </p:txBody>
      </p:sp>
    </p:spTree>
    <p:extLst>
      <p:ext uri="{BB962C8B-B14F-4D97-AF65-F5344CB8AC3E}">
        <p14:creationId xmlns:p14="http://schemas.microsoft.com/office/powerpoint/2010/main" val="2477614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17</a:t>
            </a:fld>
            <a:endParaRPr lang="es-GT"/>
          </a:p>
        </p:txBody>
      </p:sp>
    </p:spTree>
    <p:extLst>
      <p:ext uri="{BB962C8B-B14F-4D97-AF65-F5344CB8AC3E}">
        <p14:creationId xmlns:p14="http://schemas.microsoft.com/office/powerpoint/2010/main" val="3116069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18</a:t>
            </a:fld>
            <a:endParaRPr lang="es-GT"/>
          </a:p>
        </p:txBody>
      </p:sp>
    </p:spTree>
    <p:extLst>
      <p:ext uri="{BB962C8B-B14F-4D97-AF65-F5344CB8AC3E}">
        <p14:creationId xmlns:p14="http://schemas.microsoft.com/office/powerpoint/2010/main" val="1656842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19</a:t>
            </a:fld>
            <a:endParaRPr lang="es-GT"/>
          </a:p>
        </p:txBody>
      </p:sp>
    </p:spTree>
    <p:extLst>
      <p:ext uri="{BB962C8B-B14F-4D97-AF65-F5344CB8AC3E}">
        <p14:creationId xmlns:p14="http://schemas.microsoft.com/office/powerpoint/2010/main" val="966171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031CA-5B6A-81AA-7D07-04DBA77F551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3CDD43A-0037-8295-8A52-0A6A2586085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FC5990B-E104-E927-3AAB-D5041ED794ED}"/>
              </a:ext>
            </a:extLst>
          </p:cNvPr>
          <p:cNvSpPr>
            <a:spLocks noGrp="1"/>
          </p:cNvSpPr>
          <p:nvPr>
            <p:ph type="body" idx="1"/>
          </p:nvPr>
        </p:nvSpPr>
        <p:spPr/>
        <p:txBody>
          <a:bodyPr/>
          <a:lstStyle/>
          <a:p>
            <a:endParaRPr lang="es-GT" dirty="0"/>
          </a:p>
        </p:txBody>
      </p:sp>
      <p:sp>
        <p:nvSpPr>
          <p:cNvPr id="4" name="Marcador de número de diapositiva 3">
            <a:extLst>
              <a:ext uri="{FF2B5EF4-FFF2-40B4-BE49-F238E27FC236}">
                <a16:creationId xmlns:a16="http://schemas.microsoft.com/office/drawing/2014/main" id="{6A294DD0-FA26-0487-E635-4C53DA3A6924}"/>
              </a:ext>
            </a:extLst>
          </p:cNvPr>
          <p:cNvSpPr>
            <a:spLocks noGrp="1"/>
          </p:cNvSpPr>
          <p:nvPr>
            <p:ph type="sldNum" sz="quarter" idx="5"/>
          </p:nvPr>
        </p:nvSpPr>
        <p:spPr/>
        <p:txBody>
          <a:bodyPr/>
          <a:lstStyle/>
          <a:p>
            <a:fld id="{726A4F58-7B07-46A3-85D6-D16F4E5B088A}" type="slidenum">
              <a:rPr lang="es-GT" smtClean="0"/>
              <a:t>2</a:t>
            </a:fld>
            <a:endParaRPr lang="es-GT"/>
          </a:p>
        </p:txBody>
      </p:sp>
    </p:spTree>
    <p:extLst>
      <p:ext uri="{BB962C8B-B14F-4D97-AF65-F5344CB8AC3E}">
        <p14:creationId xmlns:p14="http://schemas.microsoft.com/office/powerpoint/2010/main" val="378304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20</a:t>
            </a:fld>
            <a:endParaRPr lang="es-GT"/>
          </a:p>
        </p:txBody>
      </p:sp>
    </p:spTree>
    <p:extLst>
      <p:ext uri="{BB962C8B-B14F-4D97-AF65-F5344CB8AC3E}">
        <p14:creationId xmlns:p14="http://schemas.microsoft.com/office/powerpoint/2010/main" val="567686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03356-7B61-32C6-FA5A-44AE3256994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4DD4C4F-6D33-1DB8-782D-7C8C6821248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2180B5A-74FC-540F-AD59-A43B3835E532}"/>
              </a:ext>
            </a:extLst>
          </p:cNvPr>
          <p:cNvSpPr>
            <a:spLocks noGrp="1"/>
          </p:cNvSpPr>
          <p:nvPr>
            <p:ph type="body" idx="1"/>
          </p:nvPr>
        </p:nvSpPr>
        <p:spPr/>
        <p:txBody>
          <a:bodyPr/>
          <a:lstStyle/>
          <a:p>
            <a:endParaRPr lang="es-GT" dirty="0"/>
          </a:p>
        </p:txBody>
      </p:sp>
      <p:sp>
        <p:nvSpPr>
          <p:cNvPr id="4" name="Marcador de número de diapositiva 3">
            <a:extLst>
              <a:ext uri="{FF2B5EF4-FFF2-40B4-BE49-F238E27FC236}">
                <a16:creationId xmlns:a16="http://schemas.microsoft.com/office/drawing/2014/main" id="{C7A22A21-EFA2-2EBC-C18E-9A0856EC6D9F}"/>
              </a:ext>
            </a:extLst>
          </p:cNvPr>
          <p:cNvSpPr>
            <a:spLocks noGrp="1"/>
          </p:cNvSpPr>
          <p:nvPr>
            <p:ph type="sldNum" sz="quarter" idx="5"/>
          </p:nvPr>
        </p:nvSpPr>
        <p:spPr/>
        <p:txBody>
          <a:bodyPr/>
          <a:lstStyle/>
          <a:p>
            <a:fld id="{726A4F58-7B07-46A3-85D6-D16F4E5B088A}" type="slidenum">
              <a:rPr lang="es-GT" smtClean="0"/>
              <a:t>21</a:t>
            </a:fld>
            <a:endParaRPr lang="es-GT"/>
          </a:p>
        </p:txBody>
      </p:sp>
    </p:spTree>
    <p:extLst>
      <p:ext uri="{BB962C8B-B14F-4D97-AF65-F5344CB8AC3E}">
        <p14:creationId xmlns:p14="http://schemas.microsoft.com/office/powerpoint/2010/main" val="3716696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87F44-47B2-2D69-AF5B-37B02873300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B43722A-4E80-276F-7ABA-959B079BAD9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C3EA79C-895A-0187-F744-C5F93B13C60E}"/>
              </a:ext>
            </a:extLst>
          </p:cNvPr>
          <p:cNvSpPr>
            <a:spLocks noGrp="1"/>
          </p:cNvSpPr>
          <p:nvPr>
            <p:ph type="body" idx="1"/>
          </p:nvPr>
        </p:nvSpPr>
        <p:spPr/>
        <p:txBody>
          <a:bodyPr/>
          <a:lstStyle/>
          <a:p>
            <a:endParaRPr lang="es-GT" dirty="0"/>
          </a:p>
        </p:txBody>
      </p:sp>
      <p:sp>
        <p:nvSpPr>
          <p:cNvPr id="4" name="Marcador de número de diapositiva 3">
            <a:extLst>
              <a:ext uri="{FF2B5EF4-FFF2-40B4-BE49-F238E27FC236}">
                <a16:creationId xmlns:a16="http://schemas.microsoft.com/office/drawing/2014/main" id="{55415A41-85BD-3B1F-5A38-2C7A54306898}"/>
              </a:ext>
            </a:extLst>
          </p:cNvPr>
          <p:cNvSpPr>
            <a:spLocks noGrp="1"/>
          </p:cNvSpPr>
          <p:nvPr>
            <p:ph type="sldNum" sz="quarter" idx="5"/>
          </p:nvPr>
        </p:nvSpPr>
        <p:spPr/>
        <p:txBody>
          <a:bodyPr/>
          <a:lstStyle/>
          <a:p>
            <a:fld id="{726A4F58-7B07-46A3-85D6-D16F4E5B088A}" type="slidenum">
              <a:rPr lang="es-GT" smtClean="0"/>
              <a:t>22</a:t>
            </a:fld>
            <a:endParaRPr lang="es-GT"/>
          </a:p>
        </p:txBody>
      </p:sp>
    </p:spTree>
    <p:extLst>
      <p:ext uri="{BB962C8B-B14F-4D97-AF65-F5344CB8AC3E}">
        <p14:creationId xmlns:p14="http://schemas.microsoft.com/office/powerpoint/2010/main" val="3977887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23</a:t>
            </a:fld>
            <a:endParaRPr lang="es-GT"/>
          </a:p>
        </p:txBody>
      </p:sp>
    </p:spTree>
    <p:extLst>
      <p:ext uri="{BB962C8B-B14F-4D97-AF65-F5344CB8AC3E}">
        <p14:creationId xmlns:p14="http://schemas.microsoft.com/office/powerpoint/2010/main" val="17615985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24</a:t>
            </a:fld>
            <a:endParaRPr lang="es-GT"/>
          </a:p>
        </p:txBody>
      </p:sp>
    </p:spTree>
    <p:extLst>
      <p:ext uri="{BB962C8B-B14F-4D97-AF65-F5344CB8AC3E}">
        <p14:creationId xmlns:p14="http://schemas.microsoft.com/office/powerpoint/2010/main" val="982023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25</a:t>
            </a:fld>
            <a:endParaRPr lang="es-GT"/>
          </a:p>
        </p:txBody>
      </p:sp>
    </p:spTree>
    <p:extLst>
      <p:ext uri="{BB962C8B-B14F-4D97-AF65-F5344CB8AC3E}">
        <p14:creationId xmlns:p14="http://schemas.microsoft.com/office/powerpoint/2010/main" val="20731580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26</a:t>
            </a:fld>
            <a:endParaRPr lang="es-GT"/>
          </a:p>
        </p:txBody>
      </p:sp>
    </p:spTree>
    <p:extLst>
      <p:ext uri="{BB962C8B-B14F-4D97-AF65-F5344CB8AC3E}">
        <p14:creationId xmlns:p14="http://schemas.microsoft.com/office/powerpoint/2010/main" val="41499705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Coraje. Fuerza para resolver todos los impedimentos y completar el producto que se está construyendo.</a:t>
            </a:r>
          </a:p>
          <a:p>
            <a:r>
              <a:rPr lang="es-ES" dirty="0"/>
              <a:t>Foco. Todos se concentran en el objetivo del trabajo y en el objetivo del sprint.</a:t>
            </a:r>
          </a:p>
          <a:p>
            <a:r>
              <a:rPr lang="es-ES" dirty="0"/>
              <a:t>Compromiso.  Acuerdo establecido entre los integrantes del equipo para ayudar a cultivar la confianza.</a:t>
            </a:r>
          </a:p>
          <a:p>
            <a:r>
              <a:rPr lang="es-ES" dirty="0"/>
              <a:t>Respecto. Confiar en la profesionalidad y capacidad de las personas con las cuales estamos colaborando.</a:t>
            </a:r>
          </a:p>
          <a:p>
            <a:r>
              <a:rPr lang="es-ES" dirty="0"/>
              <a:t>Apertura. Oportunidad a los cambios y retos que aparezcan</a:t>
            </a:r>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27</a:t>
            </a:fld>
            <a:endParaRPr lang="es-GT"/>
          </a:p>
        </p:txBody>
      </p:sp>
    </p:spTree>
    <p:extLst>
      <p:ext uri="{BB962C8B-B14F-4D97-AF65-F5344CB8AC3E}">
        <p14:creationId xmlns:p14="http://schemas.microsoft.com/office/powerpoint/2010/main" val="3796517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Coraje. Fuerza para resolver todos los impedimentos y completar el producto que se está construyendo.</a:t>
            </a:r>
          </a:p>
          <a:p>
            <a:r>
              <a:rPr lang="es-ES" dirty="0"/>
              <a:t>Foco. Todos se concentran en el objetivo del trabajo y en el objetivo del sprint.</a:t>
            </a:r>
          </a:p>
          <a:p>
            <a:r>
              <a:rPr lang="es-ES" dirty="0"/>
              <a:t>Compromiso.  Acuerdo establecido entre los integrantes del equipo para ayudar a cultivar la confianza.</a:t>
            </a:r>
          </a:p>
          <a:p>
            <a:r>
              <a:rPr lang="es-ES" dirty="0"/>
              <a:t>Respecto. Confiar en la profesionalidad y capacidad de las personas con las cuales estamos colaborando.</a:t>
            </a:r>
          </a:p>
          <a:p>
            <a:r>
              <a:rPr lang="es-ES" dirty="0"/>
              <a:t>Apertura. Oportunidad a los cambios y retos que aparezcan</a:t>
            </a:r>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28</a:t>
            </a:fld>
            <a:endParaRPr lang="es-GT"/>
          </a:p>
        </p:txBody>
      </p:sp>
    </p:spTree>
    <p:extLst>
      <p:ext uri="{BB962C8B-B14F-4D97-AF65-F5344CB8AC3E}">
        <p14:creationId xmlns:p14="http://schemas.microsoft.com/office/powerpoint/2010/main" val="3693680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Coraje. Fuerza para resolver todos los impedimentos y completar el producto que se está construyendo.</a:t>
            </a:r>
          </a:p>
          <a:p>
            <a:r>
              <a:rPr lang="es-ES" dirty="0"/>
              <a:t>Foco. Todos se concentran en el objetivo del trabajo y en el objetivo del sprint.</a:t>
            </a:r>
          </a:p>
          <a:p>
            <a:r>
              <a:rPr lang="es-ES" dirty="0"/>
              <a:t>Compromiso.  Acuerdo establecido entre los integrantes del equipo para ayudar a cultivar la confianza.</a:t>
            </a:r>
          </a:p>
          <a:p>
            <a:r>
              <a:rPr lang="es-ES" dirty="0"/>
              <a:t>Respecto. Confiar en la profesionalidad y capacidad de las personas con las cuales estamos colaborando.</a:t>
            </a:r>
          </a:p>
          <a:p>
            <a:r>
              <a:rPr lang="es-ES" dirty="0"/>
              <a:t>Apertura. Oportunidad a los cambios y retos que aparezcan</a:t>
            </a:r>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29</a:t>
            </a:fld>
            <a:endParaRPr lang="es-GT"/>
          </a:p>
        </p:txBody>
      </p:sp>
    </p:spTree>
    <p:extLst>
      <p:ext uri="{BB962C8B-B14F-4D97-AF65-F5344CB8AC3E}">
        <p14:creationId xmlns:p14="http://schemas.microsoft.com/office/powerpoint/2010/main" val="1521659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63BD0-659F-D580-CE98-3A1F1DDF3D1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BB44125-4870-9C82-085D-5FE743678DE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4C57561-AB02-197B-2EA3-10367874FDE9}"/>
              </a:ext>
            </a:extLst>
          </p:cNvPr>
          <p:cNvSpPr>
            <a:spLocks noGrp="1"/>
          </p:cNvSpPr>
          <p:nvPr>
            <p:ph type="body" idx="1"/>
          </p:nvPr>
        </p:nvSpPr>
        <p:spPr/>
        <p:txBody>
          <a:bodyPr/>
          <a:lstStyle/>
          <a:p>
            <a:endParaRPr lang="es-GT" dirty="0"/>
          </a:p>
        </p:txBody>
      </p:sp>
      <p:sp>
        <p:nvSpPr>
          <p:cNvPr id="4" name="Marcador de número de diapositiva 3">
            <a:extLst>
              <a:ext uri="{FF2B5EF4-FFF2-40B4-BE49-F238E27FC236}">
                <a16:creationId xmlns:a16="http://schemas.microsoft.com/office/drawing/2014/main" id="{0966A35B-ECFF-27F6-5835-696EC144F834}"/>
              </a:ext>
            </a:extLst>
          </p:cNvPr>
          <p:cNvSpPr>
            <a:spLocks noGrp="1"/>
          </p:cNvSpPr>
          <p:nvPr>
            <p:ph type="sldNum" sz="quarter" idx="5"/>
          </p:nvPr>
        </p:nvSpPr>
        <p:spPr/>
        <p:txBody>
          <a:bodyPr/>
          <a:lstStyle/>
          <a:p>
            <a:fld id="{726A4F58-7B07-46A3-85D6-D16F4E5B088A}" type="slidenum">
              <a:rPr lang="es-GT" smtClean="0"/>
              <a:t>3</a:t>
            </a:fld>
            <a:endParaRPr lang="es-GT"/>
          </a:p>
        </p:txBody>
      </p:sp>
    </p:spTree>
    <p:extLst>
      <p:ext uri="{BB962C8B-B14F-4D97-AF65-F5344CB8AC3E}">
        <p14:creationId xmlns:p14="http://schemas.microsoft.com/office/powerpoint/2010/main" val="3497571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0629E-7283-A349-9510-FE1BC5C682E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4A88B26-C0D2-AB79-7A0F-DFD17D7E507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62BE8D3-1A4F-A70C-DAA1-09BB30237135}"/>
              </a:ext>
            </a:extLst>
          </p:cNvPr>
          <p:cNvSpPr>
            <a:spLocks noGrp="1"/>
          </p:cNvSpPr>
          <p:nvPr>
            <p:ph type="body" idx="1"/>
          </p:nvPr>
        </p:nvSpPr>
        <p:spPr/>
        <p:txBody>
          <a:bodyPr/>
          <a:lstStyle/>
          <a:p>
            <a:r>
              <a:rPr lang="es-ES" dirty="0"/>
              <a:t>Coraje. Fuerza para resolver todos los impedimentos y completar el producto que se está construyendo.</a:t>
            </a:r>
          </a:p>
          <a:p>
            <a:r>
              <a:rPr lang="es-ES" dirty="0"/>
              <a:t>Foco. Todos se concentran en el objetivo del trabajo y en el objetivo del sprint.</a:t>
            </a:r>
          </a:p>
          <a:p>
            <a:r>
              <a:rPr lang="es-ES" dirty="0"/>
              <a:t>Compromiso.  Acuerdo establecido entre los integrantes del equipo para ayudar a cultivar la confianza.</a:t>
            </a:r>
          </a:p>
          <a:p>
            <a:r>
              <a:rPr lang="es-ES" dirty="0"/>
              <a:t>Respecto. Confiar en la profesionalidad y capacidad de las personas con las cuales estamos colaborando.</a:t>
            </a:r>
          </a:p>
          <a:p>
            <a:r>
              <a:rPr lang="es-ES" dirty="0"/>
              <a:t>Apertura. Oportunidad a los cambios y retos que aparezcan</a:t>
            </a:r>
            <a:endParaRPr lang="es-GT" dirty="0"/>
          </a:p>
        </p:txBody>
      </p:sp>
      <p:sp>
        <p:nvSpPr>
          <p:cNvPr id="4" name="Marcador de número de diapositiva 3">
            <a:extLst>
              <a:ext uri="{FF2B5EF4-FFF2-40B4-BE49-F238E27FC236}">
                <a16:creationId xmlns:a16="http://schemas.microsoft.com/office/drawing/2014/main" id="{F42B54F6-5387-3858-1A53-DCEAE37F627F}"/>
              </a:ext>
            </a:extLst>
          </p:cNvPr>
          <p:cNvSpPr>
            <a:spLocks noGrp="1"/>
          </p:cNvSpPr>
          <p:nvPr>
            <p:ph type="sldNum" sz="quarter" idx="5"/>
          </p:nvPr>
        </p:nvSpPr>
        <p:spPr/>
        <p:txBody>
          <a:bodyPr/>
          <a:lstStyle/>
          <a:p>
            <a:fld id="{726A4F58-7B07-46A3-85D6-D16F4E5B088A}" type="slidenum">
              <a:rPr lang="es-GT" smtClean="0"/>
              <a:t>30</a:t>
            </a:fld>
            <a:endParaRPr lang="es-GT"/>
          </a:p>
        </p:txBody>
      </p:sp>
    </p:spTree>
    <p:extLst>
      <p:ext uri="{BB962C8B-B14F-4D97-AF65-F5344CB8AC3E}">
        <p14:creationId xmlns:p14="http://schemas.microsoft.com/office/powerpoint/2010/main" val="1138642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130F2-D04B-4B90-9CEE-5D888C21AC1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82BFE23-99A6-3A28-4FCE-4BC4A65C4D6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9B32930-C9FF-3970-1253-1AFEECB96438}"/>
              </a:ext>
            </a:extLst>
          </p:cNvPr>
          <p:cNvSpPr>
            <a:spLocks noGrp="1"/>
          </p:cNvSpPr>
          <p:nvPr>
            <p:ph type="body" idx="1"/>
          </p:nvPr>
        </p:nvSpPr>
        <p:spPr/>
        <p:txBody>
          <a:bodyPr/>
          <a:lstStyle/>
          <a:p>
            <a:r>
              <a:rPr lang="es-ES" dirty="0"/>
              <a:t>Coraje. Fuerza para resolver todos los impedimentos y completar el producto que se está construyendo.</a:t>
            </a:r>
          </a:p>
          <a:p>
            <a:r>
              <a:rPr lang="es-ES" dirty="0"/>
              <a:t>Foco. Todos se concentran en el objetivo del trabajo y en el objetivo del sprint.</a:t>
            </a:r>
          </a:p>
          <a:p>
            <a:r>
              <a:rPr lang="es-ES" dirty="0"/>
              <a:t>Compromiso.  Acuerdo establecido entre los integrantes del equipo para ayudar a cultivar la confianza.</a:t>
            </a:r>
          </a:p>
          <a:p>
            <a:r>
              <a:rPr lang="es-ES" dirty="0"/>
              <a:t>Respecto. Confiar en la profesionalidad y capacidad de las personas con las cuales estamos colaborando.</a:t>
            </a:r>
          </a:p>
          <a:p>
            <a:r>
              <a:rPr lang="es-ES" dirty="0"/>
              <a:t>Apertura. Oportunidad a los cambios y retos que aparezcan</a:t>
            </a:r>
            <a:endParaRPr lang="es-GT" dirty="0"/>
          </a:p>
        </p:txBody>
      </p:sp>
      <p:sp>
        <p:nvSpPr>
          <p:cNvPr id="4" name="Marcador de número de diapositiva 3">
            <a:extLst>
              <a:ext uri="{FF2B5EF4-FFF2-40B4-BE49-F238E27FC236}">
                <a16:creationId xmlns:a16="http://schemas.microsoft.com/office/drawing/2014/main" id="{FC9C5A02-5EED-8685-4FCF-3132312878C7}"/>
              </a:ext>
            </a:extLst>
          </p:cNvPr>
          <p:cNvSpPr>
            <a:spLocks noGrp="1"/>
          </p:cNvSpPr>
          <p:nvPr>
            <p:ph type="sldNum" sz="quarter" idx="5"/>
          </p:nvPr>
        </p:nvSpPr>
        <p:spPr/>
        <p:txBody>
          <a:bodyPr/>
          <a:lstStyle/>
          <a:p>
            <a:fld id="{726A4F58-7B07-46A3-85D6-D16F4E5B088A}" type="slidenum">
              <a:rPr lang="es-GT" smtClean="0"/>
              <a:t>31</a:t>
            </a:fld>
            <a:endParaRPr lang="es-GT"/>
          </a:p>
        </p:txBody>
      </p:sp>
    </p:spTree>
    <p:extLst>
      <p:ext uri="{BB962C8B-B14F-4D97-AF65-F5344CB8AC3E}">
        <p14:creationId xmlns:p14="http://schemas.microsoft.com/office/powerpoint/2010/main" val="7877210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32</a:t>
            </a:fld>
            <a:endParaRPr lang="es-GT"/>
          </a:p>
        </p:txBody>
      </p:sp>
    </p:spTree>
    <p:extLst>
      <p:ext uri="{BB962C8B-B14F-4D97-AF65-F5344CB8AC3E}">
        <p14:creationId xmlns:p14="http://schemas.microsoft.com/office/powerpoint/2010/main" val="1273611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33</a:t>
            </a:fld>
            <a:endParaRPr lang="es-GT"/>
          </a:p>
        </p:txBody>
      </p:sp>
    </p:spTree>
    <p:extLst>
      <p:ext uri="{BB962C8B-B14F-4D97-AF65-F5344CB8AC3E}">
        <p14:creationId xmlns:p14="http://schemas.microsoft.com/office/powerpoint/2010/main" val="30248028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34</a:t>
            </a:fld>
            <a:endParaRPr lang="es-GT"/>
          </a:p>
        </p:txBody>
      </p:sp>
    </p:spTree>
    <p:extLst>
      <p:ext uri="{BB962C8B-B14F-4D97-AF65-F5344CB8AC3E}">
        <p14:creationId xmlns:p14="http://schemas.microsoft.com/office/powerpoint/2010/main" val="2355891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35</a:t>
            </a:fld>
            <a:endParaRPr lang="es-GT"/>
          </a:p>
        </p:txBody>
      </p:sp>
    </p:spTree>
    <p:extLst>
      <p:ext uri="{BB962C8B-B14F-4D97-AF65-F5344CB8AC3E}">
        <p14:creationId xmlns:p14="http://schemas.microsoft.com/office/powerpoint/2010/main" val="1254101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36</a:t>
            </a:fld>
            <a:endParaRPr lang="es-GT"/>
          </a:p>
        </p:txBody>
      </p:sp>
    </p:spTree>
    <p:extLst>
      <p:ext uri="{BB962C8B-B14F-4D97-AF65-F5344CB8AC3E}">
        <p14:creationId xmlns:p14="http://schemas.microsoft.com/office/powerpoint/2010/main" val="3566135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37</a:t>
            </a:fld>
            <a:endParaRPr lang="es-GT"/>
          </a:p>
        </p:txBody>
      </p:sp>
    </p:spTree>
    <p:extLst>
      <p:ext uri="{BB962C8B-B14F-4D97-AF65-F5344CB8AC3E}">
        <p14:creationId xmlns:p14="http://schemas.microsoft.com/office/powerpoint/2010/main" val="3060461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38</a:t>
            </a:fld>
            <a:endParaRPr lang="es-GT"/>
          </a:p>
        </p:txBody>
      </p:sp>
    </p:spTree>
    <p:extLst>
      <p:ext uri="{BB962C8B-B14F-4D97-AF65-F5344CB8AC3E}">
        <p14:creationId xmlns:p14="http://schemas.microsoft.com/office/powerpoint/2010/main" val="34292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39</a:t>
            </a:fld>
            <a:endParaRPr lang="es-GT"/>
          </a:p>
        </p:txBody>
      </p:sp>
    </p:spTree>
    <p:extLst>
      <p:ext uri="{BB962C8B-B14F-4D97-AF65-F5344CB8AC3E}">
        <p14:creationId xmlns:p14="http://schemas.microsoft.com/office/powerpoint/2010/main" val="2717939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399C4-08A1-6FA5-24C7-52A50028383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3BE76A9-48A5-04BF-E9E0-CA14B761F81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C800EF3-021A-2CA1-F0DA-DFF19FE24B3F}"/>
              </a:ext>
            </a:extLst>
          </p:cNvPr>
          <p:cNvSpPr>
            <a:spLocks noGrp="1"/>
          </p:cNvSpPr>
          <p:nvPr>
            <p:ph type="body" idx="1"/>
          </p:nvPr>
        </p:nvSpPr>
        <p:spPr/>
        <p:txBody>
          <a:bodyPr/>
          <a:lstStyle/>
          <a:p>
            <a:endParaRPr lang="es-GT" dirty="0"/>
          </a:p>
        </p:txBody>
      </p:sp>
      <p:sp>
        <p:nvSpPr>
          <p:cNvPr id="4" name="Marcador de número de diapositiva 3">
            <a:extLst>
              <a:ext uri="{FF2B5EF4-FFF2-40B4-BE49-F238E27FC236}">
                <a16:creationId xmlns:a16="http://schemas.microsoft.com/office/drawing/2014/main" id="{F747276C-A8DE-4B6B-93DD-6A547FA6A601}"/>
              </a:ext>
            </a:extLst>
          </p:cNvPr>
          <p:cNvSpPr>
            <a:spLocks noGrp="1"/>
          </p:cNvSpPr>
          <p:nvPr>
            <p:ph type="sldNum" sz="quarter" idx="5"/>
          </p:nvPr>
        </p:nvSpPr>
        <p:spPr/>
        <p:txBody>
          <a:bodyPr/>
          <a:lstStyle/>
          <a:p>
            <a:fld id="{726A4F58-7B07-46A3-85D6-D16F4E5B088A}" type="slidenum">
              <a:rPr lang="es-GT" smtClean="0"/>
              <a:t>4</a:t>
            </a:fld>
            <a:endParaRPr lang="es-GT"/>
          </a:p>
        </p:txBody>
      </p:sp>
    </p:spTree>
    <p:extLst>
      <p:ext uri="{BB962C8B-B14F-4D97-AF65-F5344CB8AC3E}">
        <p14:creationId xmlns:p14="http://schemas.microsoft.com/office/powerpoint/2010/main" val="26997389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40</a:t>
            </a:fld>
            <a:endParaRPr lang="es-GT"/>
          </a:p>
        </p:txBody>
      </p:sp>
    </p:spTree>
    <p:extLst>
      <p:ext uri="{BB962C8B-B14F-4D97-AF65-F5344CB8AC3E}">
        <p14:creationId xmlns:p14="http://schemas.microsoft.com/office/powerpoint/2010/main" val="34839958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41</a:t>
            </a:fld>
            <a:endParaRPr lang="es-GT"/>
          </a:p>
        </p:txBody>
      </p:sp>
    </p:spTree>
    <p:extLst>
      <p:ext uri="{BB962C8B-B14F-4D97-AF65-F5344CB8AC3E}">
        <p14:creationId xmlns:p14="http://schemas.microsoft.com/office/powerpoint/2010/main" val="6839725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42</a:t>
            </a:fld>
            <a:endParaRPr lang="es-GT"/>
          </a:p>
        </p:txBody>
      </p:sp>
    </p:spTree>
    <p:extLst>
      <p:ext uri="{BB962C8B-B14F-4D97-AF65-F5344CB8AC3E}">
        <p14:creationId xmlns:p14="http://schemas.microsoft.com/office/powerpoint/2010/main" val="814276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43</a:t>
            </a:fld>
            <a:endParaRPr lang="es-GT"/>
          </a:p>
        </p:txBody>
      </p:sp>
    </p:spTree>
    <p:extLst>
      <p:ext uri="{BB962C8B-B14F-4D97-AF65-F5344CB8AC3E}">
        <p14:creationId xmlns:p14="http://schemas.microsoft.com/office/powerpoint/2010/main" val="19834731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44</a:t>
            </a:fld>
            <a:endParaRPr lang="es-GT"/>
          </a:p>
        </p:txBody>
      </p:sp>
    </p:spTree>
    <p:extLst>
      <p:ext uri="{BB962C8B-B14F-4D97-AF65-F5344CB8AC3E}">
        <p14:creationId xmlns:p14="http://schemas.microsoft.com/office/powerpoint/2010/main" val="143512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latin typeface="+mn-lt"/>
                <a:ea typeface="+mn-ea"/>
                <a:cs typeface="+mn-cs"/>
              </a:rPr>
              <a:t>Entiendo la transformación digital como un proceso de gestión que orienta la estrategia, la tecnología, la cultura, los procesos y el talento de una organización para canalizar las consecuencias generadas por la nueva economía digital y desarrollar el negocio.</a:t>
            </a:r>
          </a:p>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5</a:t>
            </a:fld>
            <a:endParaRPr lang="es-GT"/>
          </a:p>
        </p:txBody>
      </p:sp>
    </p:spTree>
    <p:extLst>
      <p:ext uri="{BB962C8B-B14F-4D97-AF65-F5344CB8AC3E}">
        <p14:creationId xmlns:p14="http://schemas.microsoft.com/office/powerpoint/2010/main" val="599651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sz="1200" kern="1200" dirty="0">
                <a:solidFill>
                  <a:schemeClr val="tx1"/>
                </a:solidFill>
                <a:effectLst/>
                <a:latin typeface="+mn-lt"/>
                <a:ea typeface="+mn-ea"/>
                <a:cs typeface="+mn-cs"/>
              </a:rPr>
              <a:t>.</a:t>
            </a:r>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6</a:t>
            </a:fld>
            <a:endParaRPr lang="es-GT"/>
          </a:p>
        </p:txBody>
      </p:sp>
    </p:spTree>
    <p:extLst>
      <p:ext uri="{BB962C8B-B14F-4D97-AF65-F5344CB8AC3E}">
        <p14:creationId xmlns:p14="http://schemas.microsoft.com/office/powerpoint/2010/main" val="482580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7</a:t>
            </a:fld>
            <a:endParaRPr lang="es-GT"/>
          </a:p>
        </p:txBody>
      </p:sp>
    </p:spTree>
    <p:extLst>
      <p:ext uri="{BB962C8B-B14F-4D97-AF65-F5344CB8AC3E}">
        <p14:creationId xmlns:p14="http://schemas.microsoft.com/office/powerpoint/2010/main" val="2737998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8</a:t>
            </a:fld>
            <a:endParaRPr lang="es-GT"/>
          </a:p>
        </p:txBody>
      </p:sp>
    </p:spTree>
    <p:extLst>
      <p:ext uri="{BB962C8B-B14F-4D97-AF65-F5344CB8AC3E}">
        <p14:creationId xmlns:p14="http://schemas.microsoft.com/office/powerpoint/2010/main" val="2894826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26A4F58-7B07-46A3-85D6-D16F4E5B088A}" type="slidenum">
              <a:rPr lang="es-GT" smtClean="0"/>
              <a:t>9</a:t>
            </a:fld>
            <a:endParaRPr lang="es-GT"/>
          </a:p>
        </p:txBody>
      </p:sp>
    </p:spTree>
    <p:extLst>
      <p:ext uri="{BB962C8B-B14F-4D97-AF65-F5344CB8AC3E}">
        <p14:creationId xmlns:p14="http://schemas.microsoft.com/office/powerpoint/2010/main" val="3539226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759323-1A6A-4D53-A781-A6C1E52F790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GT"/>
          </a:p>
        </p:txBody>
      </p:sp>
      <p:sp>
        <p:nvSpPr>
          <p:cNvPr id="3" name="Subtítulo 2">
            <a:extLst>
              <a:ext uri="{FF2B5EF4-FFF2-40B4-BE49-F238E27FC236}">
                <a16:creationId xmlns:a16="http://schemas.microsoft.com/office/drawing/2014/main" id="{D046A367-B717-4116-A536-5FC4D8A3A6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GT"/>
          </a:p>
        </p:txBody>
      </p:sp>
      <p:sp>
        <p:nvSpPr>
          <p:cNvPr id="4" name="Marcador de fecha 3">
            <a:extLst>
              <a:ext uri="{FF2B5EF4-FFF2-40B4-BE49-F238E27FC236}">
                <a16:creationId xmlns:a16="http://schemas.microsoft.com/office/drawing/2014/main" id="{68E4AC3E-2242-4B55-94F1-DDD3E48DA219}"/>
              </a:ext>
            </a:extLst>
          </p:cNvPr>
          <p:cNvSpPr>
            <a:spLocks noGrp="1"/>
          </p:cNvSpPr>
          <p:nvPr>
            <p:ph type="dt" sz="half" idx="10"/>
          </p:nvPr>
        </p:nvSpPr>
        <p:spPr/>
        <p:txBody>
          <a:bodyPr/>
          <a:lstStyle/>
          <a:p>
            <a:fld id="{4123AF48-013A-48EC-A17B-98F2910C8B4B}" type="datetimeFigureOut">
              <a:rPr lang="es-GT" smtClean="0"/>
              <a:t>8/05/2025</a:t>
            </a:fld>
            <a:endParaRPr lang="es-GT"/>
          </a:p>
        </p:txBody>
      </p:sp>
      <p:sp>
        <p:nvSpPr>
          <p:cNvPr id="5" name="Marcador de pie de página 4">
            <a:extLst>
              <a:ext uri="{FF2B5EF4-FFF2-40B4-BE49-F238E27FC236}">
                <a16:creationId xmlns:a16="http://schemas.microsoft.com/office/drawing/2014/main" id="{408D390F-B6C8-4F82-8CD7-341B5F804588}"/>
              </a:ext>
            </a:extLst>
          </p:cNvPr>
          <p:cNvSpPr>
            <a:spLocks noGrp="1"/>
          </p:cNvSpPr>
          <p:nvPr>
            <p:ph type="ftr" sz="quarter" idx="11"/>
          </p:nvPr>
        </p:nvSpPr>
        <p:spPr/>
        <p:txBody>
          <a:bodyPr/>
          <a:lstStyle/>
          <a:p>
            <a:endParaRPr lang="es-GT"/>
          </a:p>
        </p:txBody>
      </p:sp>
      <p:sp>
        <p:nvSpPr>
          <p:cNvPr id="6" name="Marcador de número de diapositiva 5">
            <a:extLst>
              <a:ext uri="{FF2B5EF4-FFF2-40B4-BE49-F238E27FC236}">
                <a16:creationId xmlns:a16="http://schemas.microsoft.com/office/drawing/2014/main" id="{B5A5A404-3CE9-4412-8F11-F9D960A6D08C}"/>
              </a:ext>
            </a:extLst>
          </p:cNvPr>
          <p:cNvSpPr>
            <a:spLocks noGrp="1"/>
          </p:cNvSpPr>
          <p:nvPr>
            <p:ph type="sldNum" sz="quarter" idx="12"/>
          </p:nvPr>
        </p:nvSpPr>
        <p:spPr/>
        <p:txBody>
          <a:bodyPr/>
          <a:lstStyle/>
          <a:p>
            <a:fld id="{8228889F-DB92-4F3F-909A-D93E8044AD72}" type="slidenum">
              <a:rPr lang="es-GT" smtClean="0"/>
              <a:t>‹Nº›</a:t>
            </a:fld>
            <a:endParaRPr lang="es-GT"/>
          </a:p>
        </p:txBody>
      </p:sp>
    </p:spTree>
    <p:extLst>
      <p:ext uri="{BB962C8B-B14F-4D97-AF65-F5344CB8AC3E}">
        <p14:creationId xmlns:p14="http://schemas.microsoft.com/office/powerpoint/2010/main" val="1862089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D2B4F1-FD9D-42DA-8798-7CB6C4EB89A5}"/>
              </a:ext>
            </a:extLst>
          </p:cNvPr>
          <p:cNvSpPr>
            <a:spLocks noGrp="1"/>
          </p:cNvSpPr>
          <p:nvPr>
            <p:ph type="title"/>
          </p:nvPr>
        </p:nvSpPr>
        <p:spPr/>
        <p:txBody>
          <a:bodyPr/>
          <a:lstStyle/>
          <a:p>
            <a:r>
              <a:rPr lang="es-ES"/>
              <a:t>Haga clic para modificar el estilo de título del patrón</a:t>
            </a:r>
            <a:endParaRPr lang="es-GT"/>
          </a:p>
        </p:txBody>
      </p:sp>
      <p:sp>
        <p:nvSpPr>
          <p:cNvPr id="3" name="Marcador de texto vertical 2">
            <a:extLst>
              <a:ext uri="{FF2B5EF4-FFF2-40B4-BE49-F238E27FC236}">
                <a16:creationId xmlns:a16="http://schemas.microsoft.com/office/drawing/2014/main" id="{E7FDD846-DE21-4D38-80B2-D63E22E1B05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GT"/>
          </a:p>
        </p:txBody>
      </p:sp>
      <p:sp>
        <p:nvSpPr>
          <p:cNvPr id="4" name="Marcador de fecha 3">
            <a:extLst>
              <a:ext uri="{FF2B5EF4-FFF2-40B4-BE49-F238E27FC236}">
                <a16:creationId xmlns:a16="http://schemas.microsoft.com/office/drawing/2014/main" id="{EC7BA92E-4CD8-4766-A480-EFDC425C7A5E}"/>
              </a:ext>
            </a:extLst>
          </p:cNvPr>
          <p:cNvSpPr>
            <a:spLocks noGrp="1"/>
          </p:cNvSpPr>
          <p:nvPr>
            <p:ph type="dt" sz="half" idx="10"/>
          </p:nvPr>
        </p:nvSpPr>
        <p:spPr/>
        <p:txBody>
          <a:bodyPr/>
          <a:lstStyle/>
          <a:p>
            <a:fld id="{4123AF48-013A-48EC-A17B-98F2910C8B4B}" type="datetimeFigureOut">
              <a:rPr lang="es-GT" smtClean="0"/>
              <a:t>8/05/2025</a:t>
            </a:fld>
            <a:endParaRPr lang="es-GT"/>
          </a:p>
        </p:txBody>
      </p:sp>
      <p:sp>
        <p:nvSpPr>
          <p:cNvPr id="5" name="Marcador de pie de página 4">
            <a:extLst>
              <a:ext uri="{FF2B5EF4-FFF2-40B4-BE49-F238E27FC236}">
                <a16:creationId xmlns:a16="http://schemas.microsoft.com/office/drawing/2014/main" id="{EFA6EE5B-7D1A-4CE3-BC2E-F990D27CED25}"/>
              </a:ext>
            </a:extLst>
          </p:cNvPr>
          <p:cNvSpPr>
            <a:spLocks noGrp="1"/>
          </p:cNvSpPr>
          <p:nvPr>
            <p:ph type="ftr" sz="quarter" idx="11"/>
          </p:nvPr>
        </p:nvSpPr>
        <p:spPr/>
        <p:txBody>
          <a:bodyPr/>
          <a:lstStyle/>
          <a:p>
            <a:endParaRPr lang="es-GT"/>
          </a:p>
        </p:txBody>
      </p:sp>
      <p:sp>
        <p:nvSpPr>
          <p:cNvPr id="6" name="Marcador de número de diapositiva 5">
            <a:extLst>
              <a:ext uri="{FF2B5EF4-FFF2-40B4-BE49-F238E27FC236}">
                <a16:creationId xmlns:a16="http://schemas.microsoft.com/office/drawing/2014/main" id="{1B95A65F-1F18-4C9D-830C-DF9BAF7C14CF}"/>
              </a:ext>
            </a:extLst>
          </p:cNvPr>
          <p:cNvSpPr>
            <a:spLocks noGrp="1"/>
          </p:cNvSpPr>
          <p:nvPr>
            <p:ph type="sldNum" sz="quarter" idx="12"/>
          </p:nvPr>
        </p:nvSpPr>
        <p:spPr/>
        <p:txBody>
          <a:bodyPr/>
          <a:lstStyle/>
          <a:p>
            <a:fld id="{8228889F-DB92-4F3F-909A-D93E8044AD72}" type="slidenum">
              <a:rPr lang="es-GT" smtClean="0"/>
              <a:t>‹Nº›</a:t>
            </a:fld>
            <a:endParaRPr lang="es-GT"/>
          </a:p>
        </p:txBody>
      </p:sp>
    </p:spTree>
    <p:extLst>
      <p:ext uri="{BB962C8B-B14F-4D97-AF65-F5344CB8AC3E}">
        <p14:creationId xmlns:p14="http://schemas.microsoft.com/office/powerpoint/2010/main" val="1381492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D041131-8570-40CE-BB41-8B5AAB07758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GT"/>
          </a:p>
        </p:txBody>
      </p:sp>
      <p:sp>
        <p:nvSpPr>
          <p:cNvPr id="3" name="Marcador de texto vertical 2">
            <a:extLst>
              <a:ext uri="{FF2B5EF4-FFF2-40B4-BE49-F238E27FC236}">
                <a16:creationId xmlns:a16="http://schemas.microsoft.com/office/drawing/2014/main" id="{5754957E-7526-43BF-ACF9-CB43915FEE5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GT"/>
          </a:p>
        </p:txBody>
      </p:sp>
      <p:sp>
        <p:nvSpPr>
          <p:cNvPr id="4" name="Marcador de fecha 3">
            <a:extLst>
              <a:ext uri="{FF2B5EF4-FFF2-40B4-BE49-F238E27FC236}">
                <a16:creationId xmlns:a16="http://schemas.microsoft.com/office/drawing/2014/main" id="{4F9F3E1D-F78E-454F-95E8-0137FF48628F}"/>
              </a:ext>
            </a:extLst>
          </p:cNvPr>
          <p:cNvSpPr>
            <a:spLocks noGrp="1"/>
          </p:cNvSpPr>
          <p:nvPr>
            <p:ph type="dt" sz="half" idx="10"/>
          </p:nvPr>
        </p:nvSpPr>
        <p:spPr/>
        <p:txBody>
          <a:bodyPr/>
          <a:lstStyle/>
          <a:p>
            <a:fld id="{4123AF48-013A-48EC-A17B-98F2910C8B4B}" type="datetimeFigureOut">
              <a:rPr lang="es-GT" smtClean="0"/>
              <a:t>8/05/2025</a:t>
            </a:fld>
            <a:endParaRPr lang="es-GT"/>
          </a:p>
        </p:txBody>
      </p:sp>
      <p:sp>
        <p:nvSpPr>
          <p:cNvPr id="5" name="Marcador de pie de página 4">
            <a:extLst>
              <a:ext uri="{FF2B5EF4-FFF2-40B4-BE49-F238E27FC236}">
                <a16:creationId xmlns:a16="http://schemas.microsoft.com/office/drawing/2014/main" id="{F74CE378-F7DF-4542-94EE-EADD62F514C8}"/>
              </a:ext>
            </a:extLst>
          </p:cNvPr>
          <p:cNvSpPr>
            <a:spLocks noGrp="1"/>
          </p:cNvSpPr>
          <p:nvPr>
            <p:ph type="ftr" sz="quarter" idx="11"/>
          </p:nvPr>
        </p:nvSpPr>
        <p:spPr/>
        <p:txBody>
          <a:bodyPr/>
          <a:lstStyle/>
          <a:p>
            <a:endParaRPr lang="es-GT"/>
          </a:p>
        </p:txBody>
      </p:sp>
      <p:sp>
        <p:nvSpPr>
          <p:cNvPr id="6" name="Marcador de número de diapositiva 5">
            <a:extLst>
              <a:ext uri="{FF2B5EF4-FFF2-40B4-BE49-F238E27FC236}">
                <a16:creationId xmlns:a16="http://schemas.microsoft.com/office/drawing/2014/main" id="{8CDDE56C-61E8-4196-AF63-ABDDC5B6EBC1}"/>
              </a:ext>
            </a:extLst>
          </p:cNvPr>
          <p:cNvSpPr>
            <a:spLocks noGrp="1"/>
          </p:cNvSpPr>
          <p:nvPr>
            <p:ph type="sldNum" sz="quarter" idx="12"/>
          </p:nvPr>
        </p:nvSpPr>
        <p:spPr/>
        <p:txBody>
          <a:bodyPr/>
          <a:lstStyle/>
          <a:p>
            <a:fld id="{8228889F-DB92-4F3F-909A-D93E8044AD72}" type="slidenum">
              <a:rPr lang="es-GT" smtClean="0"/>
              <a:t>‹Nº›</a:t>
            </a:fld>
            <a:endParaRPr lang="es-GT"/>
          </a:p>
        </p:txBody>
      </p:sp>
    </p:spTree>
    <p:extLst>
      <p:ext uri="{BB962C8B-B14F-4D97-AF65-F5344CB8AC3E}">
        <p14:creationId xmlns:p14="http://schemas.microsoft.com/office/powerpoint/2010/main" val="2544429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3411BB-20A0-4B56-B34B-E4695E6F3B82}"/>
              </a:ext>
            </a:extLst>
          </p:cNvPr>
          <p:cNvSpPr>
            <a:spLocks noGrp="1"/>
          </p:cNvSpPr>
          <p:nvPr>
            <p:ph type="title"/>
          </p:nvPr>
        </p:nvSpPr>
        <p:spPr/>
        <p:txBody>
          <a:bodyPr/>
          <a:lstStyle/>
          <a:p>
            <a:r>
              <a:rPr lang="es-ES"/>
              <a:t>Haga clic para modificar el estilo de título del patrón</a:t>
            </a:r>
            <a:endParaRPr lang="es-GT"/>
          </a:p>
        </p:txBody>
      </p:sp>
      <p:sp>
        <p:nvSpPr>
          <p:cNvPr id="3" name="Marcador de contenido 2">
            <a:extLst>
              <a:ext uri="{FF2B5EF4-FFF2-40B4-BE49-F238E27FC236}">
                <a16:creationId xmlns:a16="http://schemas.microsoft.com/office/drawing/2014/main" id="{56B4C91B-1184-4BEF-8A32-0AAE3FD5919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GT"/>
          </a:p>
        </p:txBody>
      </p:sp>
      <p:sp>
        <p:nvSpPr>
          <p:cNvPr id="4" name="Marcador de fecha 3">
            <a:extLst>
              <a:ext uri="{FF2B5EF4-FFF2-40B4-BE49-F238E27FC236}">
                <a16:creationId xmlns:a16="http://schemas.microsoft.com/office/drawing/2014/main" id="{0F087B3F-2E02-44BA-9A9E-85C5F76184C2}"/>
              </a:ext>
            </a:extLst>
          </p:cNvPr>
          <p:cNvSpPr>
            <a:spLocks noGrp="1"/>
          </p:cNvSpPr>
          <p:nvPr>
            <p:ph type="dt" sz="half" idx="10"/>
          </p:nvPr>
        </p:nvSpPr>
        <p:spPr/>
        <p:txBody>
          <a:bodyPr/>
          <a:lstStyle/>
          <a:p>
            <a:fld id="{4123AF48-013A-48EC-A17B-98F2910C8B4B}" type="datetimeFigureOut">
              <a:rPr lang="es-GT" smtClean="0"/>
              <a:t>8/05/2025</a:t>
            </a:fld>
            <a:endParaRPr lang="es-GT"/>
          </a:p>
        </p:txBody>
      </p:sp>
      <p:sp>
        <p:nvSpPr>
          <p:cNvPr id="5" name="Marcador de pie de página 4">
            <a:extLst>
              <a:ext uri="{FF2B5EF4-FFF2-40B4-BE49-F238E27FC236}">
                <a16:creationId xmlns:a16="http://schemas.microsoft.com/office/drawing/2014/main" id="{D5B0447C-83D9-4FCA-B1DE-CEBC6737D038}"/>
              </a:ext>
            </a:extLst>
          </p:cNvPr>
          <p:cNvSpPr>
            <a:spLocks noGrp="1"/>
          </p:cNvSpPr>
          <p:nvPr>
            <p:ph type="ftr" sz="quarter" idx="11"/>
          </p:nvPr>
        </p:nvSpPr>
        <p:spPr/>
        <p:txBody>
          <a:bodyPr/>
          <a:lstStyle/>
          <a:p>
            <a:endParaRPr lang="es-GT"/>
          </a:p>
        </p:txBody>
      </p:sp>
      <p:sp>
        <p:nvSpPr>
          <p:cNvPr id="6" name="Marcador de número de diapositiva 5">
            <a:extLst>
              <a:ext uri="{FF2B5EF4-FFF2-40B4-BE49-F238E27FC236}">
                <a16:creationId xmlns:a16="http://schemas.microsoft.com/office/drawing/2014/main" id="{6D609B01-9B67-4DF4-9897-CFD9DFF48EFE}"/>
              </a:ext>
            </a:extLst>
          </p:cNvPr>
          <p:cNvSpPr>
            <a:spLocks noGrp="1"/>
          </p:cNvSpPr>
          <p:nvPr>
            <p:ph type="sldNum" sz="quarter" idx="12"/>
          </p:nvPr>
        </p:nvSpPr>
        <p:spPr/>
        <p:txBody>
          <a:bodyPr/>
          <a:lstStyle/>
          <a:p>
            <a:fld id="{8228889F-DB92-4F3F-909A-D93E8044AD72}" type="slidenum">
              <a:rPr lang="es-GT" smtClean="0"/>
              <a:t>‹Nº›</a:t>
            </a:fld>
            <a:endParaRPr lang="es-GT"/>
          </a:p>
        </p:txBody>
      </p:sp>
    </p:spTree>
    <p:extLst>
      <p:ext uri="{BB962C8B-B14F-4D97-AF65-F5344CB8AC3E}">
        <p14:creationId xmlns:p14="http://schemas.microsoft.com/office/powerpoint/2010/main" val="2920276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6683B1-D27D-4BD9-990F-982D788CC6D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GT"/>
          </a:p>
        </p:txBody>
      </p:sp>
      <p:sp>
        <p:nvSpPr>
          <p:cNvPr id="3" name="Marcador de texto 2">
            <a:extLst>
              <a:ext uri="{FF2B5EF4-FFF2-40B4-BE49-F238E27FC236}">
                <a16:creationId xmlns:a16="http://schemas.microsoft.com/office/drawing/2014/main" id="{D859F071-A04A-41EF-BD0D-7A1D91644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4CB9DEA-E131-4A56-B846-478D09BDA16C}"/>
              </a:ext>
            </a:extLst>
          </p:cNvPr>
          <p:cNvSpPr>
            <a:spLocks noGrp="1"/>
          </p:cNvSpPr>
          <p:nvPr>
            <p:ph type="dt" sz="half" idx="10"/>
          </p:nvPr>
        </p:nvSpPr>
        <p:spPr/>
        <p:txBody>
          <a:bodyPr/>
          <a:lstStyle/>
          <a:p>
            <a:fld id="{4123AF48-013A-48EC-A17B-98F2910C8B4B}" type="datetimeFigureOut">
              <a:rPr lang="es-GT" smtClean="0"/>
              <a:t>8/05/2025</a:t>
            </a:fld>
            <a:endParaRPr lang="es-GT"/>
          </a:p>
        </p:txBody>
      </p:sp>
      <p:sp>
        <p:nvSpPr>
          <p:cNvPr id="5" name="Marcador de pie de página 4">
            <a:extLst>
              <a:ext uri="{FF2B5EF4-FFF2-40B4-BE49-F238E27FC236}">
                <a16:creationId xmlns:a16="http://schemas.microsoft.com/office/drawing/2014/main" id="{6CE3A15C-BE91-4C4D-9305-32B4DFB599B4}"/>
              </a:ext>
            </a:extLst>
          </p:cNvPr>
          <p:cNvSpPr>
            <a:spLocks noGrp="1"/>
          </p:cNvSpPr>
          <p:nvPr>
            <p:ph type="ftr" sz="quarter" idx="11"/>
          </p:nvPr>
        </p:nvSpPr>
        <p:spPr/>
        <p:txBody>
          <a:bodyPr/>
          <a:lstStyle/>
          <a:p>
            <a:endParaRPr lang="es-GT"/>
          </a:p>
        </p:txBody>
      </p:sp>
      <p:sp>
        <p:nvSpPr>
          <p:cNvPr id="6" name="Marcador de número de diapositiva 5">
            <a:extLst>
              <a:ext uri="{FF2B5EF4-FFF2-40B4-BE49-F238E27FC236}">
                <a16:creationId xmlns:a16="http://schemas.microsoft.com/office/drawing/2014/main" id="{C5A28E43-7048-4819-87E0-4F9CB2C97730}"/>
              </a:ext>
            </a:extLst>
          </p:cNvPr>
          <p:cNvSpPr>
            <a:spLocks noGrp="1"/>
          </p:cNvSpPr>
          <p:nvPr>
            <p:ph type="sldNum" sz="quarter" idx="12"/>
          </p:nvPr>
        </p:nvSpPr>
        <p:spPr/>
        <p:txBody>
          <a:bodyPr/>
          <a:lstStyle/>
          <a:p>
            <a:fld id="{8228889F-DB92-4F3F-909A-D93E8044AD72}" type="slidenum">
              <a:rPr lang="es-GT" smtClean="0"/>
              <a:t>‹Nº›</a:t>
            </a:fld>
            <a:endParaRPr lang="es-GT"/>
          </a:p>
        </p:txBody>
      </p:sp>
    </p:spTree>
    <p:extLst>
      <p:ext uri="{BB962C8B-B14F-4D97-AF65-F5344CB8AC3E}">
        <p14:creationId xmlns:p14="http://schemas.microsoft.com/office/powerpoint/2010/main" val="2028634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D271A6-84D3-42A7-B418-AA8397394DA3}"/>
              </a:ext>
            </a:extLst>
          </p:cNvPr>
          <p:cNvSpPr>
            <a:spLocks noGrp="1"/>
          </p:cNvSpPr>
          <p:nvPr>
            <p:ph type="title"/>
          </p:nvPr>
        </p:nvSpPr>
        <p:spPr/>
        <p:txBody>
          <a:bodyPr/>
          <a:lstStyle/>
          <a:p>
            <a:r>
              <a:rPr lang="es-ES"/>
              <a:t>Haga clic para modificar el estilo de título del patrón</a:t>
            </a:r>
            <a:endParaRPr lang="es-GT"/>
          </a:p>
        </p:txBody>
      </p:sp>
      <p:sp>
        <p:nvSpPr>
          <p:cNvPr id="3" name="Marcador de contenido 2">
            <a:extLst>
              <a:ext uri="{FF2B5EF4-FFF2-40B4-BE49-F238E27FC236}">
                <a16:creationId xmlns:a16="http://schemas.microsoft.com/office/drawing/2014/main" id="{412DF490-306B-41A1-B54C-61B5262BAFE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GT"/>
          </a:p>
        </p:txBody>
      </p:sp>
      <p:sp>
        <p:nvSpPr>
          <p:cNvPr id="4" name="Marcador de contenido 3">
            <a:extLst>
              <a:ext uri="{FF2B5EF4-FFF2-40B4-BE49-F238E27FC236}">
                <a16:creationId xmlns:a16="http://schemas.microsoft.com/office/drawing/2014/main" id="{A043F355-61F2-458B-91E1-600A146C1D5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GT"/>
          </a:p>
        </p:txBody>
      </p:sp>
      <p:sp>
        <p:nvSpPr>
          <p:cNvPr id="5" name="Marcador de fecha 4">
            <a:extLst>
              <a:ext uri="{FF2B5EF4-FFF2-40B4-BE49-F238E27FC236}">
                <a16:creationId xmlns:a16="http://schemas.microsoft.com/office/drawing/2014/main" id="{269E628E-C704-4B63-9495-C626C3233504}"/>
              </a:ext>
            </a:extLst>
          </p:cNvPr>
          <p:cNvSpPr>
            <a:spLocks noGrp="1"/>
          </p:cNvSpPr>
          <p:nvPr>
            <p:ph type="dt" sz="half" idx="10"/>
          </p:nvPr>
        </p:nvSpPr>
        <p:spPr/>
        <p:txBody>
          <a:bodyPr/>
          <a:lstStyle/>
          <a:p>
            <a:fld id="{4123AF48-013A-48EC-A17B-98F2910C8B4B}" type="datetimeFigureOut">
              <a:rPr lang="es-GT" smtClean="0"/>
              <a:t>8/05/2025</a:t>
            </a:fld>
            <a:endParaRPr lang="es-GT"/>
          </a:p>
        </p:txBody>
      </p:sp>
      <p:sp>
        <p:nvSpPr>
          <p:cNvPr id="6" name="Marcador de pie de página 5">
            <a:extLst>
              <a:ext uri="{FF2B5EF4-FFF2-40B4-BE49-F238E27FC236}">
                <a16:creationId xmlns:a16="http://schemas.microsoft.com/office/drawing/2014/main" id="{C686D4DE-8117-464A-A7FA-02DD54DDE3AB}"/>
              </a:ext>
            </a:extLst>
          </p:cNvPr>
          <p:cNvSpPr>
            <a:spLocks noGrp="1"/>
          </p:cNvSpPr>
          <p:nvPr>
            <p:ph type="ftr" sz="quarter" idx="11"/>
          </p:nvPr>
        </p:nvSpPr>
        <p:spPr/>
        <p:txBody>
          <a:bodyPr/>
          <a:lstStyle/>
          <a:p>
            <a:endParaRPr lang="es-GT"/>
          </a:p>
        </p:txBody>
      </p:sp>
      <p:sp>
        <p:nvSpPr>
          <p:cNvPr id="7" name="Marcador de número de diapositiva 6">
            <a:extLst>
              <a:ext uri="{FF2B5EF4-FFF2-40B4-BE49-F238E27FC236}">
                <a16:creationId xmlns:a16="http://schemas.microsoft.com/office/drawing/2014/main" id="{E5EAF916-7E4C-49A5-95BE-4554A64AFFDD}"/>
              </a:ext>
            </a:extLst>
          </p:cNvPr>
          <p:cNvSpPr>
            <a:spLocks noGrp="1"/>
          </p:cNvSpPr>
          <p:nvPr>
            <p:ph type="sldNum" sz="quarter" idx="12"/>
          </p:nvPr>
        </p:nvSpPr>
        <p:spPr/>
        <p:txBody>
          <a:bodyPr/>
          <a:lstStyle/>
          <a:p>
            <a:fld id="{8228889F-DB92-4F3F-909A-D93E8044AD72}" type="slidenum">
              <a:rPr lang="es-GT" smtClean="0"/>
              <a:t>‹Nº›</a:t>
            </a:fld>
            <a:endParaRPr lang="es-GT"/>
          </a:p>
        </p:txBody>
      </p:sp>
    </p:spTree>
    <p:extLst>
      <p:ext uri="{BB962C8B-B14F-4D97-AF65-F5344CB8AC3E}">
        <p14:creationId xmlns:p14="http://schemas.microsoft.com/office/powerpoint/2010/main" val="142592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816611-0C5A-406A-9DAB-51A62ECD599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GT"/>
          </a:p>
        </p:txBody>
      </p:sp>
      <p:sp>
        <p:nvSpPr>
          <p:cNvPr id="3" name="Marcador de texto 2">
            <a:extLst>
              <a:ext uri="{FF2B5EF4-FFF2-40B4-BE49-F238E27FC236}">
                <a16:creationId xmlns:a16="http://schemas.microsoft.com/office/drawing/2014/main" id="{9260D3BD-89BD-43E9-B49A-0B5E273D42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F4D244F-A385-4D5A-87FE-29CDEB0D2CB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GT"/>
          </a:p>
        </p:txBody>
      </p:sp>
      <p:sp>
        <p:nvSpPr>
          <p:cNvPr id="5" name="Marcador de texto 4">
            <a:extLst>
              <a:ext uri="{FF2B5EF4-FFF2-40B4-BE49-F238E27FC236}">
                <a16:creationId xmlns:a16="http://schemas.microsoft.com/office/drawing/2014/main" id="{D56BCA9B-F159-464A-82BE-13C0CE25D4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1D3C27E-6B04-466B-9FAF-EF0D65D8039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GT"/>
          </a:p>
        </p:txBody>
      </p:sp>
      <p:sp>
        <p:nvSpPr>
          <p:cNvPr id="7" name="Marcador de fecha 6">
            <a:extLst>
              <a:ext uri="{FF2B5EF4-FFF2-40B4-BE49-F238E27FC236}">
                <a16:creationId xmlns:a16="http://schemas.microsoft.com/office/drawing/2014/main" id="{14AD66D9-A49A-42E8-88E1-534D051F4FC1}"/>
              </a:ext>
            </a:extLst>
          </p:cNvPr>
          <p:cNvSpPr>
            <a:spLocks noGrp="1"/>
          </p:cNvSpPr>
          <p:nvPr>
            <p:ph type="dt" sz="half" idx="10"/>
          </p:nvPr>
        </p:nvSpPr>
        <p:spPr/>
        <p:txBody>
          <a:bodyPr/>
          <a:lstStyle/>
          <a:p>
            <a:fld id="{4123AF48-013A-48EC-A17B-98F2910C8B4B}" type="datetimeFigureOut">
              <a:rPr lang="es-GT" smtClean="0"/>
              <a:t>8/05/2025</a:t>
            </a:fld>
            <a:endParaRPr lang="es-GT"/>
          </a:p>
        </p:txBody>
      </p:sp>
      <p:sp>
        <p:nvSpPr>
          <p:cNvPr id="8" name="Marcador de pie de página 7">
            <a:extLst>
              <a:ext uri="{FF2B5EF4-FFF2-40B4-BE49-F238E27FC236}">
                <a16:creationId xmlns:a16="http://schemas.microsoft.com/office/drawing/2014/main" id="{E43CEFC1-F175-45A8-9D70-9D03675DE028}"/>
              </a:ext>
            </a:extLst>
          </p:cNvPr>
          <p:cNvSpPr>
            <a:spLocks noGrp="1"/>
          </p:cNvSpPr>
          <p:nvPr>
            <p:ph type="ftr" sz="quarter" idx="11"/>
          </p:nvPr>
        </p:nvSpPr>
        <p:spPr/>
        <p:txBody>
          <a:bodyPr/>
          <a:lstStyle/>
          <a:p>
            <a:endParaRPr lang="es-GT"/>
          </a:p>
        </p:txBody>
      </p:sp>
      <p:sp>
        <p:nvSpPr>
          <p:cNvPr id="9" name="Marcador de número de diapositiva 8">
            <a:extLst>
              <a:ext uri="{FF2B5EF4-FFF2-40B4-BE49-F238E27FC236}">
                <a16:creationId xmlns:a16="http://schemas.microsoft.com/office/drawing/2014/main" id="{9FD1C7F5-9F20-4EE8-BB51-B535D49C9DBD}"/>
              </a:ext>
            </a:extLst>
          </p:cNvPr>
          <p:cNvSpPr>
            <a:spLocks noGrp="1"/>
          </p:cNvSpPr>
          <p:nvPr>
            <p:ph type="sldNum" sz="quarter" idx="12"/>
          </p:nvPr>
        </p:nvSpPr>
        <p:spPr/>
        <p:txBody>
          <a:bodyPr/>
          <a:lstStyle/>
          <a:p>
            <a:fld id="{8228889F-DB92-4F3F-909A-D93E8044AD72}" type="slidenum">
              <a:rPr lang="es-GT" smtClean="0"/>
              <a:t>‹Nº›</a:t>
            </a:fld>
            <a:endParaRPr lang="es-GT"/>
          </a:p>
        </p:txBody>
      </p:sp>
    </p:spTree>
    <p:extLst>
      <p:ext uri="{BB962C8B-B14F-4D97-AF65-F5344CB8AC3E}">
        <p14:creationId xmlns:p14="http://schemas.microsoft.com/office/powerpoint/2010/main" val="2905950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D4167A-4C17-44E0-B6AE-2283A3348948}"/>
              </a:ext>
            </a:extLst>
          </p:cNvPr>
          <p:cNvSpPr>
            <a:spLocks noGrp="1"/>
          </p:cNvSpPr>
          <p:nvPr>
            <p:ph type="title"/>
          </p:nvPr>
        </p:nvSpPr>
        <p:spPr/>
        <p:txBody>
          <a:bodyPr/>
          <a:lstStyle/>
          <a:p>
            <a:r>
              <a:rPr lang="es-ES"/>
              <a:t>Haga clic para modificar el estilo de título del patrón</a:t>
            </a:r>
            <a:endParaRPr lang="es-GT"/>
          </a:p>
        </p:txBody>
      </p:sp>
      <p:sp>
        <p:nvSpPr>
          <p:cNvPr id="3" name="Marcador de fecha 2">
            <a:extLst>
              <a:ext uri="{FF2B5EF4-FFF2-40B4-BE49-F238E27FC236}">
                <a16:creationId xmlns:a16="http://schemas.microsoft.com/office/drawing/2014/main" id="{AC456E7F-B409-4765-9B3D-635E03DB8BAB}"/>
              </a:ext>
            </a:extLst>
          </p:cNvPr>
          <p:cNvSpPr>
            <a:spLocks noGrp="1"/>
          </p:cNvSpPr>
          <p:nvPr>
            <p:ph type="dt" sz="half" idx="10"/>
          </p:nvPr>
        </p:nvSpPr>
        <p:spPr/>
        <p:txBody>
          <a:bodyPr/>
          <a:lstStyle/>
          <a:p>
            <a:fld id="{4123AF48-013A-48EC-A17B-98F2910C8B4B}" type="datetimeFigureOut">
              <a:rPr lang="es-GT" smtClean="0"/>
              <a:t>8/05/2025</a:t>
            </a:fld>
            <a:endParaRPr lang="es-GT"/>
          </a:p>
        </p:txBody>
      </p:sp>
      <p:sp>
        <p:nvSpPr>
          <p:cNvPr id="4" name="Marcador de pie de página 3">
            <a:extLst>
              <a:ext uri="{FF2B5EF4-FFF2-40B4-BE49-F238E27FC236}">
                <a16:creationId xmlns:a16="http://schemas.microsoft.com/office/drawing/2014/main" id="{7213DEDE-5588-4860-B98C-673F6179BBAF}"/>
              </a:ext>
            </a:extLst>
          </p:cNvPr>
          <p:cNvSpPr>
            <a:spLocks noGrp="1"/>
          </p:cNvSpPr>
          <p:nvPr>
            <p:ph type="ftr" sz="quarter" idx="11"/>
          </p:nvPr>
        </p:nvSpPr>
        <p:spPr/>
        <p:txBody>
          <a:bodyPr/>
          <a:lstStyle/>
          <a:p>
            <a:endParaRPr lang="es-GT"/>
          </a:p>
        </p:txBody>
      </p:sp>
      <p:sp>
        <p:nvSpPr>
          <p:cNvPr id="5" name="Marcador de número de diapositiva 4">
            <a:extLst>
              <a:ext uri="{FF2B5EF4-FFF2-40B4-BE49-F238E27FC236}">
                <a16:creationId xmlns:a16="http://schemas.microsoft.com/office/drawing/2014/main" id="{702DE3EF-CB64-41BB-9327-B45452D7A5B1}"/>
              </a:ext>
            </a:extLst>
          </p:cNvPr>
          <p:cNvSpPr>
            <a:spLocks noGrp="1"/>
          </p:cNvSpPr>
          <p:nvPr>
            <p:ph type="sldNum" sz="quarter" idx="12"/>
          </p:nvPr>
        </p:nvSpPr>
        <p:spPr/>
        <p:txBody>
          <a:bodyPr/>
          <a:lstStyle/>
          <a:p>
            <a:fld id="{8228889F-DB92-4F3F-909A-D93E8044AD72}" type="slidenum">
              <a:rPr lang="es-GT" smtClean="0"/>
              <a:t>‹Nº›</a:t>
            </a:fld>
            <a:endParaRPr lang="es-GT"/>
          </a:p>
        </p:txBody>
      </p:sp>
    </p:spTree>
    <p:extLst>
      <p:ext uri="{BB962C8B-B14F-4D97-AF65-F5344CB8AC3E}">
        <p14:creationId xmlns:p14="http://schemas.microsoft.com/office/powerpoint/2010/main" val="4054976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4EB60F7-236A-40BF-BCA3-45E64DB8869C}"/>
              </a:ext>
            </a:extLst>
          </p:cNvPr>
          <p:cNvSpPr>
            <a:spLocks noGrp="1"/>
          </p:cNvSpPr>
          <p:nvPr>
            <p:ph type="dt" sz="half" idx="10"/>
          </p:nvPr>
        </p:nvSpPr>
        <p:spPr/>
        <p:txBody>
          <a:bodyPr/>
          <a:lstStyle/>
          <a:p>
            <a:fld id="{4123AF48-013A-48EC-A17B-98F2910C8B4B}" type="datetimeFigureOut">
              <a:rPr lang="es-GT" smtClean="0"/>
              <a:t>8/05/2025</a:t>
            </a:fld>
            <a:endParaRPr lang="es-GT"/>
          </a:p>
        </p:txBody>
      </p:sp>
      <p:sp>
        <p:nvSpPr>
          <p:cNvPr id="3" name="Marcador de pie de página 2">
            <a:extLst>
              <a:ext uri="{FF2B5EF4-FFF2-40B4-BE49-F238E27FC236}">
                <a16:creationId xmlns:a16="http://schemas.microsoft.com/office/drawing/2014/main" id="{89583E1B-FDE8-4C49-8FFC-E02EFB4B2D9A}"/>
              </a:ext>
            </a:extLst>
          </p:cNvPr>
          <p:cNvSpPr>
            <a:spLocks noGrp="1"/>
          </p:cNvSpPr>
          <p:nvPr>
            <p:ph type="ftr" sz="quarter" idx="11"/>
          </p:nvPr>
        </p:nvSpPr>
        <p:spPr/>
        <p:txBody>
          <a:bodyPr/>
          <a:lstStyle/>
          <a:p>
            <a:endParaRPr lang="es-GT"/>
          </a:p>
        </p:txBody>
      </p:sp>
      <p:sp>
        <p:nvSpPr>
          <p:cNvPr id="4" name="Marcador de número de diapositiva 3">
            <a:extLst>
              <a:ext uri="{FF2B5EF4-FFF2-40B4-BE49-F238E27FC236}">
                <a16:creationId xmlns:a16="http://schemas.microsoft.com/office/drawing/2014/main" id="{3B3C61EE-FC13-4905-93C4-176D79697489}"/>
              </a:ext>
            </a:extLst>
          </p:cNvPr>
          <p:cNvSpPr>
            <a:spLocks noGrp="1"/>
          </p:cNvSpPr>
          <p:nvPr>
            <p:ph type="sldNum" sz="quarter" idx="12"/>
          </p:nvPr>
        </p:nvSpPr>
        <p:spPr/>
        <p:txBody>
          <a:bodyPr/>
          <a:lstStyle/>
          <a:p>
            <a:fld id="{8228889F-DB92-4F3F-909A-D93E8044AD72}" type="slidenum">
              <a:rPr lang="es-GT" smtClean="0"/>
              <a:t>‹Nº›</a:t>
            </a:fld>
            <a:endParaRPr lang="es-GT"/>
          </a:p>
        </p:txBody>
      </p:sp>
    </p:spTree>
    <p:extLst>
      <p:ext uri="{BB962C8B-B14F-4D97-AF65-F5344CB8AC3E}">
        <p14:creationId xmlns:p14="http://schemas.microsoft.com/office/powerpoint/2010/main" val="842656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958317-95E9-4E54-86BD-7815EDE82AE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GT"/>
          </a:p>
        </p:txBody>
      </p:sp>
      <p:sp>
        <p:nvSpPr>
          <p:cNvPr id="3" name="Marcador de contenido 2">
            <a:extLst>
              <a:ext uri="{FF2B5EF4-FFF2-40B4-BE49-F238E27FC236}">
                <a16:creationId xmlns:a16="http://schemas.microsoft.com/office/drawing/2014/main" id="{11C74586-5D3D-4D2F-BADA-05D4A09493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GT"/>
          </a:p>
        </p:txBody>
      </p:sp>
      <p:sp>
        <p:nvSpPr>
          <p:cNvPr id="4" name="Marcador de texto 3">
            <a:extLst>
              <a:ext uri="{FF2B5EF4-FFF2-40B4-BE49-F238E27FC236}">
                <a16:creationId xmlns:a16="http://schemas.microsoft.com/office/drawing/2014/main" id="{8D91A097-30BC-4094-A558-81EA46C181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C5DF0AE-58E4-4C5D-8F1E-85B5CE08EF7B}"/>
              </a:ext>
            </a:extLst>
          </p:cNvPr>
          <p:cNvSpPr>
            <a:spLocks noGrp="1"/>
          </p:cNvSpPr>
          <p:nvPr>
            <p:ph type="dt" sz="half" idx="10"/>
          </p:nvPr>
        </p:nvSpPr>
        <p:spPr/>
        <p:txBody>
          <a:bodyPr/>
          <a:lstStyle/>
          <a:p>
            <a:fld id="{4123AF48-013A-48EC-A17B-98F2910C8B4B}" type="datetimeFigureOut">
              <a:rPr lang="es-GT" smtClean="0"/>
              <a:t>8/05/2025</a:t>
            </a:fld>
            <a:endParaRPr lang="es-GT"/>
          </a:p>
        </p:txBody>
      </p:sp>
      <p:sp>
        <p:nvSpPr>
          <p:cNvPr id="6" name="Marcador de pie de página 5">
            <a:extLst>
              <a:ext uri="{FF2B5EF4-FFF2-40B4-BE49-F238E27FC236}">
                <a16:creationId xmlns:a16="http://schemas.microsoft.com/office/drawing/2014/main" id="{FB5B236A-BC3D-47EC-AFA5-1C3E42899438}"/>
              </a:ext>
            </a:extLst>
          </p:cNvPr>
          <p:cNvSpPr>
            <a:spLocks noGrp="1"/>
          </p:cNvSpPr>
          <p:nvPr>
            <p:ph type="ftr" sz="quarter" idx="11"/>
          </p:nvPr>
        </p:nvSpPr>
        <p:spPr/>
        <p:txBody>
          <a:bodyPr/>
          <a:lstStyle/>
          <a:p>
            <a:endParaRPr lang="es-GT"/>
          </a:p>
        </p:txBody>
      </p:sp>
      <p:sp>
        <p:nvSpPr>
          <p:cNvPr id="7" name="Marcador de número de diapositiva 6">
            <a:extLst>
              <a:ext uri="{FF2B5EF4-FFF2-40B4-BE49-F238E27FC236}">
                <a16:creationId xmlns:a16="http://schemas.microsoft.com/office/drawing/2014/main" id="{F83A07AD-EEAC-4427-9A09-1CA22D56794E}"/>
              </a:ext>
            </a:extLst>
          </p:cNvPr>
          <p:cNvSpPr>
            <a:spLocks noGrp="1"/>
          </p:cNvSpPr>
          <p:nvPr>
            <p:ph type="sldNum" sz="quarter" idx="12"/>
          </p:nvPr>
        </p:nvSpPr>
        <p:spPr/>
        <p:txBody>
          <a:bodyPr/>
          <a:lstStyle/>
          <a:p>
            <a:fld id="{8228889F-DB92-4F3F-909A-D93E8044AD72}" type="slidenum">
              <a:rPr lang="es-GT" smtClean="0"/>
              <a:t>‹Nº›</a:t>
            </a:fld>
            <a:endParaRPr lang="es-GT"/>
          </a:p>
        </p:txBody>
      </p:sp>
    </p:spTree>
    <p:extLst>
      <p:ext uri="{BB962C8B-B14F-4D97-AF65-F5344CB8AC3E}">
        <p14:creationId xmlns:p14="http://schemas.microsoft.com/office/powerpoint/2010/main" val="2931332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98AFC1-5515-49BB-AD74-146837072AD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GT"/>
          </a:p>
        </p:txBody>
      </p:sp>
      <p:sp>
        <p:nvSpPr>
          <p:cNvPr id="3" name="Marcador de posición de imagen 2">
            <a:extLst>
              <a:ext uri="{FF2B5EF4-FFF2-40B4-BE49-F238E27FC236}">
                <a16:creationId xmlns:a16="http://schemas.microsoft.com/office/drawing/2014/main" id="{6D9FCBFF-B4B8-4698-A300-7EED224DC7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GT"/>
          </a:p>
        </p:txBody>
      </p:sp>
      <p:sp>
        <p:nvSpPr>
          <p:cNvPr id="4" name="Marcador de texto 3">
            <a:extLst>
              <a:ext uri="{FF2B5EF4-FFF2-40B4-BE49-F238E27FC236}">
                <a16:creationId xmlns:a16="http://schemas.microsoft.com/office/drawing/2014/main" id="{8E4FD756-7222-469D-BBF7-5B62F89A41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CBE10B-4359-4FDC-88A9-ADE19485CCB0}"/>
              </a:ext>
            </a:extLst>
          </p:cNvPr>
          <p:cNvSpPr>
            <a:spLocks noGrp="1"/>
          </p:cNvSpPr>
          <p:nvPr>
            <p:ph type="dt" sz="half" idx="10"/>
          </p:nvPr>
        </p:nvSpPr>
        <p:spPr/>
        <p:txBody>
          <a:bodyPr/>
          <a:lstStyle/>
          <a:p>
            <a:fld id="{4123AF48-013A-48EC-A17B-98F2910C8B4B}" type="datetimeFigureOut">
              <a:rPr lang="es-GT" smtClean="0"/>
              <a:t>8/05/2025</a:t>
            </a:fld>
            <a:endParaRPr lang="es-GT"/>
          </a:p>
        </p:txBody>
      </p:sp>
      <p:sp>
        <p:nvSpPr>
          <p:cNvPr id="6" name="Marcador de pie de página 5">
            <a:extLst>
              <a:ext uri="{FF2B5EF4-FFF2-40B4-BE49-F238E27FC236}">
                <a16:creationId xmlns:a16="http://schemas.microsoft.com/office/drawing/2014/main" id="{8D8E4C82-EE33-4E1C-A7D7-6A6DB4E6D93A}"/>
              </a:ext>
            </a:extLst>
          </p:cNvPr>
          <p:cNvSpPr>
            <a:spLocks noGrp="1"/>
          </p:cNvSpPr>
          <p:nvPr>
            <p:ph type="ftr" sz="quarter" idx="11"/>
          </p:nvPr>
        </p:nvSpPr>
        <p:spPr/>
        <p:txBody>
          <a:bodyPr/>
          <a:lstStyle/>
          <a:p>
            <a:endParaRPr lang="es-GT"/>
          </a:p>
        </p:txBody>
      </p:sp>
      <p:sp>
        <p:nvSpPr>
          <p:cNvPr id="7" name="Marcador de número de diapositiva 6">
            <a:extLst>
              <a:ext uri="{FF2B5EF4-FFF2-40B4-BE49-F238E27FC236}">
                <a16:creationId xmlns:a16="http://schemas.microsoft.com/office/drawing/2014/main" id="{34D6AE72-497A-4EAE-82D8-804BE694FE6A}"/>
              </a:ext>
            </a:extLst>
          </p:cNvPr>
          <p:cNvSpPr>
            <a:spLocks noGrp="1"/>
          </p:cNvSpPr>
          <p:nvPr>
            <p:ph type="sldNum" sz="quarter" idx="12"/>
          </p:nvPr>
        </p:nvSpPr>
        <p:spPr/>
        <p:txBody>
          <a:bodyPr/>
          <a:lstStyle/>
          <a:p>
            <a:fld id="{8228889F-DB92-4F3F-909A-D93E8044AD72}" type="slidenum">
              <a:rPr lang="es-GT" smtClean="0"/>
              <a:t>‹Nº›</a:t>
            </a:fld>
            <a:endParaRPr lang="es-GT"/>
          </a:p>
        </p:txBody>
      </p:sp>
    </p:spTree>
    <p:extLst>
      <p:ext uri="{BB962C8B-B14F-4D97-AF65-F5344CB8AC3E}">
        <p14:creationId xmlns:p14="http://schemas.microsoft.com/office/powerpoint/2010/main" val="3508471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5DA9A50-4688-4C90-915B-6938B868A4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GT"/>
          </a:p>
        </p:txBody>
      </p:sp>
      <p:sp>
        <p:nvSpPr>
          <p:cNvPr id="3" name="Marcador de texto 2">
            <a:extLst>
              <a:ext uri="{FF2B5EF4-FFF2-40B4-BE49-F238E27FC236}">
                <a16:creationId xmlns:a16="http://schemas.microsoft.com/office/drawing/2014/main" id="{7273DCB1-E25C-4C7E-8DAB-A13D384392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GT"/>
          </a:p>
        </p:txBody>
      </p:sp>
      <p:sp>
        <p:nvSpPr>
          <p:cNvPr id="4" name="Marcador de fecha 3">
            <a:extLst>
              <a:ext uri="{FF2B5EF4-FFF2-40B4-BE49-F238E27FC236}">
                <a16:creationId xmlns:a16="http://schemas.microsoft.com/office/drawing/2014/main" id="{828AB918-8C0E-4B70-8206-CD2FDDC71D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23AF48-013A-48EC-A17B-98F2910C8B4B}" type="datetimeFigureOut">
              <a:rPr lang="es-GT" smtClean="0"/>
              <a:t>8/05/2025</a:t>
            </a:fld>
            <a:endParaRPr lang="es-GT"/>
          </a:p>
        </p:txBody>
      </p:sp>
      <p:sp>
        <p:nvSpPr>
          <p:cNvPr id="5" name="Marcador de pie de página 4">
            <a:extLst>
              <a:ext uri="{FF2B5EF4-FFF2-40B4-BE49-F238E27FC236}">
                <a16:creationId xmlns:a16="http://schemas.microsoft.com/office/drawing/2014/main" id="{4EBA852D-C422-45A1-9C82-67C9A1865E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GT"/>
          </a:p>
        </p:txBody>
      </p:sp>
      <p:sp>
        <p:nvSpPr>
          <p:cNvPr id="6" name="Marcador de número de diapositiva 5">
            <a:extLst>
              <a:ext uri="{FF2B5EF4-FFF2-40B4-BE49-F238E27FC236}">
                <a16:creationId xmlns:a16="http://schemas.microsoft.com/office/drawing/2014/main" id="{AA3792D2-42F1-4F9B-A89B-D64151AA7F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28889F-DB92-4F3F-909A-D93E8044AD72}" type="slidenum">
              <a:rPr lang="es-GT" smtClean="0"/>
              <a:t>‹Nº›</a:t>
            </a:fld>
            <a:endParaRPr lang="es-GT"/>
          </a:p>
        </p:txBody>
      </p:sp>
    </p:spTree>
    <p:extLst>
      <p:ext uri="{BB962C8B-B14F-4D97-AF65-F5344CB8AC3E}">
        <p14:creationId xmlns:p14="http://schemas.microsoft.com/office/powerpoint/2010/main" val="1163263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community.grupobbva.com/KSNIEX/ksni_mult_web/MotorSAML?SAMLRequest=nZNNb9pAEIb%2FirV3%2FEFxS1eYiEKroiapBU5U9YLW6yFZZb3r7geQf5%2BxwRGHhgMnSzPvzM77zHhyc6hlsANjhVYZScKY3EwnltWyoTPvntUK%2FnmwLkCZsrRLZMQbRTWzwlLFarDUcbqe3d3SYRjTxminuZYkWC4ysqm%2B8HI7TOEzjMZDYMOEjUckeOwfxAoUWuthqaxjymEoTr4O4k%2BDOC2SmKYpHSXhOI3%2FkiA%2Ftf4mVCXU0%2BU5yqPI0p9FkQ%2Fy3%2BuCBDNrwTh8eK6V9TWYNZid4PCwus3Is3ONpVG0h7LxpRSc2bAsdyzkuo4Ysoha9xFnUpaMv5BggVyEYq4z0lejuPZKuNfwyfhGvzf4tb5ffv8TvVglNrWXboPPRHfox7QTkyNz2pEwZ7Ave2S9HzLVDShsuUH8k%2BisV7%2FMeyxeLnKNvl6vWeYPbWrmPlYnYdJFRDXYdlLqlW2Ai62ACslLqfdzA8xBRpzxQKJ%2BstOFQdXdG27GweGqe5vrumFG2HYdcGDc9VTPG88lQlvB9hrGF2Wc8rY1hnP87LWp2nMFjsYKw5CFNu60mf%2FNMz3mPsDxnj3%2FJ6dv"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www.agilealliance.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195A4DD7-0D7D-499D-B69F-ED9893FE983D}"/>
              </a:ext>
            </a:extLst>
          </p:cNvPr>
          <p:cNvSpPr/>
          <p:nvPr/>
        </p:nvSpPr>
        <p:spPr>
          <a:xfrm>
            <a:off x="2727706" y="320031"/>
            <a:ext cx="6736588" cy="1107996"/>
          </a:xfrm>
          <a:prstGeom prst="rect">
            <a:avLst/>
          </a:prstGeom>
        </p:spPr>
        <p:txBody>
          <a:bodyPr wrap="none">
            <a:spAutoFit/>
          </a:bodyPr>
          <a:lstStyle/>
          <a:p>
            <a:pPr algn="ctr"/>
            <a:r>
              <a:rPr lang="es-GT" sz="6600" b="1" dirty="0">
                <a:solidFill>
                  <a:srgbClr val="002060"/>
                </a:solidFill>
              </a:rPr>
              <a:t>Recordemos que…</a:t>
            </a:r>
          </a:p>
        </p:txBody>
      </p:sp>
      <p:pic>
        <p:nvPicPr>
          <p:cNvPr id="3" name="Imagen 2">
            <a:extLst>
              <a:ext uri="{FF2B5EF4-FFF2-40B4-BE49-F238E27FC236}">
                <a16:creationId xmlns:a16="http://schemas.microsoft.com/office/drawing/2014/main" id="{7616880B-27CA-96E7-1C52-4E3DE84E907A}"/>
              </a:ext>
            </a:extLst>
          </p:cNvPr>
          <p:cNvPicPr>
            <a:picLocks noChangeAspect="1"/>
          </p:cNvPicPr>
          <p:nvPr/>
        </p:nvPicPr>
        <p:blipFill>
          <a:blip r:embed="rId3"/>
          <a:stretch>
            <a:fillRect/>
          </a:stretch>
        </p:blipFill>
        <p:spPr>
          <a:xfrm>
            <a:off x="359000" y="176596"/>
            <a:ext cx="1792529" cy="2139731"/>
          </a:xfrm>
          <a:prstGeom prst="rect">
            <a:avLst/>
          </a:prstGeom>
        </p:spPr>
      </p:pic>
      <p:sp>
        <p:nvSpPr>
          <p:cNvPr id="4" name="Rectángulo: esquinas redondeadas 3">
            <a:extLst>
              <a:ext uri="{FF2B5EF4-FFF2-40B4-BE49-F238E27FC236}">
                <a16:creationId xmlns:a16="http://schemas.microsoft.com/office/drawing/2014/main" id="{650B589F-0648-13EA-6002-2D87487BCD5E}"/>
              </a:ext>
            </a:extLst>
          </p:cNvPr>
          <p:cNvSpPr/>
          <p:nvPr/>
        </p:nvSpPr>
        <p:spPr>
          <a:xfrm>
            <a:off x="359000" y="2510057"/>
            <a:ext cx="10919012" cy="9189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UML es un lenguaje de modelado poderoso que se utiliza para describir y visualizar sistemas de software. </a:t>
            </a:r>
            <a:endParaRPr lang="es-GT" dirty="0"/>
          </a:p>
        </p:txBody>
      </p:sp>
      <p:sp>
        <p:nvSpPr>
          <p:cNvPr id="6" name="Rectángulo: esquinas redondeadas 5">
            <a:extLst>
              <a:ext uri="{FF2B5EF4-FFF2-40B4-BE49-F238E27FC236}">
                <a16:creationId xmlns:a16="http://schemas.microsoft.com/office/drawing/2014/main" id="{226DF9B0-AB0F-2DB0-6869-5F0980E6EF5D}"/>
              </a:ext>
            </a:extLst>
          </p:cNvPr>
          <p:cNvSpPr/>
          <p:nvPr/>
        </p:nvSpPr>
        <p:spPr>
          <a:xfrm>
            <a:off x="636494" y="3622730"/>
            <a:ext cx="10919012" cy="918943"/>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Aunque no es una metodología de desarrollo en sí misma, UML se puede utilizar en conjunto con diferentes metodologías para mejorar la calidad y la comprensión del software.</a:t>
            </a:r>
            <a:endParaRPr lang="es-GT" dirty="0"/>
          </a:p>
        </p:txBody>
      </p:sp>
      <p:sp>
        <p:nvSpPr>
          <p:cNvPr id="7" name="Rectángulo: esquinas redondeadas 6">
            <a:extLst>
              <a:ext uri="{FF2B5EF4-FFF2-40B4-BE49-F238E27FC236}">
                <a16:creationId xmlns:a16="http://schemas.microsoft.com/office/drawing/2014/main" id="{3F1AEE5D-D886-6AA2-0AB9-86B926DD4761}"/>
              </a:ext>
            </a:extLst>
          </p:cNvPr>
          <p:cNvSpPr/>
          <p:nvPr/>
        </p:nvSpPr>
        <p:spPr>
          <a:xfrm>
            <a:off x="359000" y="4735403"/>
            <a:ext cx="10919012" cy="918943"/>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UML ayuda a reducir la ambigüedad y los malentendidos en la especificación y el diseño del sistema.</a:t>
            </a:r>
            <a:endParaRPr lang="es-GT" dirty="0"/>
          </a:p>
        </p:txBody>
      </p:sp>
      <p:sp>
        <p:nvSpPr>
          <p:cNvPr id="9" name="Rectángulo: esquinas redondeadas 8">
            <a:extLst>
              <a:ext uri="{FF2B5EF4-FFF2-40B4-BE49-F238E27FC236}">
                <a16:creationId xmlns:a16="http://schemas.microsoft.com/office/drawing/2014/main" id="{B8624416-2D55-7986-5960-913F79EAC461}"/>
              </a:ext>
            </a:extLst>
          </p:cNvPr>
          <p:cNvSpPr/>
          <p:nvPr/>
        </p:nvSpPr>
        <p:spPr>
          <a:xfrm>
            <a:off x="636494" y="5836728"/>
            <a:ext cx="10919012" cy="91894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UML proporciona una documentación clara y concisa del sistema, lo que facilita el mantenimiento y la evolución del software.</a:t>
            </a:r>
            <a:endParaRPr lang="es-GT" dirty="0"/>
          </a:p>
        </p:txBody>
      </p:sp>
    </p:spTree>
    <p:extLst>
      <p:ext uri="{BB962C8B-B14F-4D97-AF65-F5344CB8AC3E}">
        <p14:creationId xmlns:p14="http://schemas.microsoft.com/office/powerpoint/2010/main" val="2202530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FD850232-8073-4A57-9A64-BF877E0E0D9F}"/>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defPPr>
              <a:defRPr lang="es-GT"/>
            </a:defPPr>
            <a:lvl1pPr>
              <a:defRPr sz="4400">
                <a:solidFill>
                  <a:srgbClr val="002060"/>
                </a:solidFill>
              </a:defRPr>
            </a:lvl1pPr>
          </a:lstStyle>
          <a:p>
            <a:pPr algn="ctr">
              <a:lnSpc>
                <a:spcPct val="90000"/>
              </a:lnSpc>
              <a:spcBef>
                <a:spcPct val="0"/>
              </a:spcBef>
              <a:spcAft>
                <a:spcPts val="600"/>
              </a:spcAft>
            </a:pPr>
            <a:r>
              <a:rPr lang="en-US" sz="3600" kern="1200">
                <a:solidFill>
                  <a:srgbClr val="FFFFFF"/>
                </a:solidFill>
                <a:latin typeface="+mj-lt"/>
                <a:ea typeface="+mj-ea"/>
                <a:cs typeface="+mj-cs"/>
              </a:rPr>
              <a:t>Manifiesto Ágil - Valores</a:t>
            </a:r>
          </a:p>
        </p:txBody>
      </p:sp>
      <p:pic>
        <p:nvPicPr>
          <p:cNvPr id="4" name="Imagen 3" descr="Diagrama&#10;&#10;Descripción generada automáticamente con confianza media">
            <a:extLst>
              <a:ext uri="{FF2B5EF4-FFF2-40B4-BE49-F238E27FC236}">
                <a16:creationId xmlns:a16="http://schemas.microsoft.com/office/drawing/2014/main" id="{65C3CFC6-87F3-49F1-A3A0-674F77FA1EC4}"/>
              </a:ext>
            </a:extLst>
          </p:cNvPr>
          <p:cNvPicPr>
            <a:picLocks noChangeAspect="1"/>
          </p:cNvPicPr>
          <p:nvPr/>
        </p:nvPicPr>
        <p:blipFill>
          <a:blip r:embed="rId3"/>
          <a:stretch>
            <a:fillRect/>
          </a:stretch>
        </p:blipFill>
        <p:spPr>
          <a:xfrm>
            <a:off x="5376318" y="643466"/>
            <a:ext cx="5582696" cy="5568739"/>
          </a:xfrm>
          <a:prstGeom prst="rect">
            <a:avLst/>
          </a:prstGeom>
        </p:spPr>
      </p:pic>
    </p:spTree>
    <p:extLst>
      <p:ext uri="{BB962C8B-B14F-4D97-AF65-F5344CB8AC3E}">
        <p14:creationId xmlns:p14="http://schemas.microsoft.com/office/powerpoint/2010/main" val="1334131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FF5A821-5519-483D-8B4B-B0F7B8EF56BE}"/>
              </a:ext>
            </a:extLst>
          </p:cNvPr>
          <p:cNvPicPr>
            <a:picLocks noChangeAspect="1"/>
          </p:cNvPicPr>
          <p:nvPr/>
        </p:nvPicPr>
        <p:blipFill>
          <a:blip r:embed="rId3"/>
          <a:stretch>
            <a:fillRect/>
          </a:stretch>
        </p:blipFill>
        <p:spPr>
          <a:xfrm>
            <a:off x="2405062" y="542925"/>
            <a:ext cx="7381875" cy="5772150"/>
          </a:xfrm>
          <a:prstGeom prst="rect">
            <a:avLst/>
          </a:prstGeom>
        </p:spPr>
      </p:pic>
    </p:spTree>
    <p:extLst>
      <p:ext uri="{BB962C8B-B14F-4D97-AF65-F5344CB8AC3E}">
        <p14:creationId xmlns:p14="http://schemas.microsoft.com/office/powerpoint/2010/main" val="2863539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D850232-8073-4A57-9A64-BF877E0E0D9F}"/>
              </a:ext>
            </a:extLst>
          </p:cNvPr>
          <p:cNvSpPr txBox="1"/>
          <p:nvPr/>
        </p:nvSpPr>
        <p:spPr>
          <a:xfrm>
            <a:off x="1115608" y="212735"/>
            <a:ext cx="10515600" cy="6432530"/>
          </a:xfrm>
          <a:prstGeom prst="rect">
            <a:avLst/>
          </a:prstGeom>
          <a:noFill/>
        </p:spPr>
        <p:txBody>
          <a:bodyPr wrap="square" rtlCol="0">
            <a:spAutoFit/>
          </a:bodyPr>
          <a:lstStyle>
            <a:defPPr>
              <a:defRPr lang="es-GT"/>
            </a:defPPr>
            <a:lvl1pPr>
              <a:defRPr sz="4400">
                <a:solidFill>
                  <a:srgbClr val="002060"/>
                </a:solidFill>
              </a:defRPr>
            </a:lvl1pPr>
          </a:lstStyle>
          <a:p>
            <a:r>
              <a:rPr lang="es-MX" dirty="0"/>
              <a:t>Manifiesto Ágil – Principios</a:t>
            </a:r>
          </a:p>
          <a:p>
            <a:endParaRPr lang="es-MX" dirty="0"/>
          </a:p>
          <a:p>
            <a:pPr marL="514350" indent="-514350">
              <a:buFont typeface="+mj-lt"/>
              <a:buAutoNum type="arabicPeriod"/>
            </a:pPr>
            <a:r>
              <a:rPr lang="es-MX" sz="2800" b="0" i="0" dirty="0">
                <a:solidFill>
                  <a:srgbClr val="000000"/>
                </a:solidFill>
                <a:effectLst/>
                <a:latin typeface="Times New Roman" panose="02020603050405020304" pitchFamily="18" charset="0"/>
              </a:rPr>
              <a:t>Nuestra mayor prioridad es satisfacer al cliente</a:t>
            </a:r>
            <a:br>
              <a:rPr lang="es-MX" sz="2800" b="0" i="0" dirty="0">
                <a:solidFill>
                  <a:srgbClr val="000000"/>
                </a:solidFill>
                <a:effectLst/>
                <a:latin typeface="Times New Roman" panose="02020603050405020304" pitchFamily="18" charset="0"/>
              </a:rPr>
            </a:br>
            <a:r>
              <a:rPr lang="es-MX" sz="2800" b="0" i="0" dirty="0">
                <a:solidFill>
                  <a:srgbClr val="000000"/>
                </a:solidFill>
                <a:effectLst/>
                <a:latin typeface="Times New Roman" panose="02020603050405020304" pitchFamily="18" charset="0"/>
              </a:rPr>
              <a:t>mediante la entrega temprana y continua de software</a:t>
            </a:r>
            <a:br>
              <a:rPr lang="es-MX" sz="2800" b="0" i="0" dirty="0">
                <a:solidFill>
                  <a:srgbClr val="000000"/>
                </a:solidFill>
                <a:effectLst/>
                <a:latin typeface="Times New Roman" panose="02020603050405020304" pitchFamily="18" charset="0"/>
              </a:rPr>
            </a:br>
            <a:r>
              <a:rPr lang="es-MX" sz="2800" b="0" i="0" dirty="0">
                <a:solidFill>
                  <a:srgbClr val="000000"/>
                </a:solidFill>
                <a:effectLst/>
                <a:latin typeface="Times New Roman" panose="02020603050405020304" pitchFamily="18" charset="0"/>
              </a:rPr>
              <a:t>con valor.</a:t>
            </a:r>
          </a:p>
          <a:p>
            <a:pPr marL="514350" indent="-514350">
              <a:buFont typeface="+mj-lt"/>
              <a:buAutoNum type="arabicPeriod"/>
            </a:pPr>
            <a:r>
              <a:rPr lang="es-MX" sz="2800" b="0" i="0" dirty="0">
                <a:solidFill>
                  <a:srgbClr val="000000"/>
                </a:solidFill>
                <a:effectLst/>
                <a:latin typeface="Times New Roman" panose="02020603050405020304" pitchFamily="18" charset="0"/>
              </a:rPr>
              <a:t>Aceptamos que los requisitos cambien, incluso en etapas</a:t>
            </a:r>
            <a:br>
              <a:rPr lang="es-MX" sz="2800" b="0" i="0" dirty="0">
                <a:solidFill>
                  <a:srgbClr val="000000"/>
                </a:solidFill>
                <a:effectLst/>
                <a:latin typeface="Times New Roman" panose="02020603050405020304" pitchFamily="18" charset="0"/>
              </a:rPr>
            </a:br>
            <a:r>
              <a:rPr lang="es-MX" sz="2800" b="0" i="0" dirty="0">
                <a:solidFill>
                  <a:srgbClr val="000000"/>
                </a:solidFill>
                <a:effectLst/>
                <a:latin typeface="Times New Roman" panose="02020603050405020304" pitchFamily="18" charset="0"/>
              </a:rPr>
              <a:t>tardías del desarrollo. Los procesos Ágiles aprovechan</a:t>
            </a:r>
            <a:br>
              <a:rPr lang="es-MX" sz="2800" b="0" i="0" dirty="0">
                <a:solidFill>
                  <a:srgbClr val="000000"/>
                </a:solidFill>
                <a:effectLst/>
                <a:latin typeface="Times New Roman" panose="02020603050405020304" pitchFamily="18" charset="0"/>
              </a:rPr>
            </a:br>
            <a:r>
              <a:rPr lang="es-MX" sz="2800" b="0" i="0" dirty="0">
                <a:solidFill>
                  <a:srgbClr val="000000"/>
                </a:solidFill>
                <a:effectLst/>
                <a:latin typeface="Times New Roman" panose="02020603050405020304" pitchFamily="18" charset="0"/>
              </a:rPr>
              <a:t>el cambio para proporcionar ventaja competitiva al</a:t>
            </a:r>
            <a:br>
              <a:rPr lang="es-MX" sz="2800" b="0" i="0" dirty="0">
                <a:solidFill>
                  <a:srgbClr val="000000"/>
                </a:solidFill>
                <a:effectLst/>
                <a:latin typeface="Times New Roman" panose="02020603050405020304" pitchFamily="18" charset="0"/>
              </a:rPr>
            </a:br>
            <a:r>
              <a:rPr lang="es-MX" sz="2800" b="0" i="0" dirty="0">
                <a:solidFill>
                  <a:srgbClr val="000000"/>
                </a:solidFill>
                <a:effectLst/>
                <a:latin typeface="Times New Roman" panose="02020603050405020304" pitchFamily="18" charset="0"/>
              </a:rPr>
              <a:t>cliente.</a:t>
            </a:r>
          </a:p>
          <a:p>
            <a:pPr marL="514350" indent="-514350">
              <a:buFont typeface="+mj-lt"/>
              <a:buAutoNum type="arabicPeriod"/>
            </a:pPr>
            <a:r>
              <a:rPr lang="es-MX" sz="2800" b="0" i="0" dirty="0">
                <a:solidFill>
                  <a:srgbClr val="000000"/>
                </a:solidFill>
                <a:effectLst/>
                <a:latin typeface="Times New Roman" panose="02020603050405020304" pitchFamily="18" charset="0"/>
              </a:rPr>
              <a:t>Entregamos software funcional frecuentemente, entre dos</a:t>
            </a:r>
            <a:br>
              <a:rPr lang="es-MX" sz="2800" b="0" i="0" dirty="0">
                <a:solidFill>
                  <a:srgbClr val="000000"/>
                </a:solidFill>
                <a:effectLst/>
                <a:latin typeface="Times New Roman" panose="02020603050405020304" pitchFamily="18" charset="0"/>
              </a:rPr>
            </a:br>
            <a:r>
              <a:rPr lang="es-MX" sz="2800" b="0" i="0" dirty="0">
                <a:solidFill>
                  <a:srgbClr val="000000"/>
                </a:solidFill>
                <a:effectLst/>
                <a:latin typeface="Times New Roman" panose="02020603050405020304" pitchFamily="18" charset="0"/>
              </a:rPr>
              <a:t>semanas y dos meses, con preferencia al periodo de</a:t>
            </a:r>
            <a:br>
              <a:rPr lang="es-MX" sz="2800" b="0" i="0" dirty="0">
                <a:solidFill>
                  <a:srgbClr val="000000"/>
                </a:solidFill>
                <a:effectLst/>
                <a:latin typeface="Times New Roman" panose="02020603050405020304" pitchFamily="18" charset="0"/>
              </a:rPr>
            </a:br>
            <a:r>
              <a:rPr lang="es-MX" sz="2800" b="0" i="0" dirty="0">
                <a:solidFill>
                  <a:srgbClr val="000000"/>
                </a:solidFill>
                <a:effectLst/>
                <a:latin typeface="Times New Roman" panose="02020603050405020304" pitchFamily="18" charset="0"/>
              </a:rPr>
              <a:t>tiempo más corto posible.</a:t>
            </a:r>
          </a:p>
          <a:p>
            <a:endParaRPr lang="es-MX" dirty="0"/>
          </a:p>
        </p:txBody>
      </p:sp>
    </p:spTree>
    <p:extLst>
      <p:ext uri="{BB962C8B-B14F-4D97-AF65-F5344CB8AC3E}">
        <p14:creationId xmlns:p14="http://schemas.microsoft.com/office/powerpoint/2010/main" val="2090417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D850232-8073-4A57-9A64-BF877E0E0D9F}"/>
              </a:ext>
            </a:extLst>
          </p:cNvPr>
          <p:cNvSpPr txBox="1"/>
          <p:nvPr/>
        </p:nvSpPr>
        <p:spPr>
          <a:xfrm>
            <a:off x="838200" y="425470"/>
            <a:ext cx="10515600" cy="6432530"/>
          </a:xfrm>
          <a:prstGeom prst="rect">
            <a:avLst/>
          </a:prstGeom>
          <a:noFill/>
        </p:spPr>
        <p:txBody>
          <a:bodyPr wrap="square" rtlCol="0">
            <a:spAutoFit/>
          </a:bodyPr>
          <a:lstStyle>
            <a:defPPr>
              <a:defRPr lang="es-GT"/>
            </a:defPPr>
            <a:lvl1pPr>
              <a:defRPr sz="4400">
                <a:solidFill>
                  <a:srgbClr val="002060"/>
                </a:solidFill>
              </a:defRPr>
            </a:lvl1pPr>
          </a:lstStyle>
          <a:p>
            <a:r>
              <a:rPr lang="es-MX" dirty="0"/>
              <a:t>Manifiesto Ágil – Principios</a:t>
            </a:r>
          </a:p>
          <a:p>
            <a:endParaRPr lang="es-MX" dirty="0"/>
          </a:p>
          <a:p>
            <a:pPr marL="514350" indent="-514350" algn="l">
              <a:buFont typeface="+mj-lt"/>
              <a:buAutoNum type="arabicPeriod" startAt="4"/>
            </a:pPr>
            <a:r>
              <a:rPr lang="es-MX" sz="2800" b="0" i="0" dirty="0">
                <a:solidFill>
                  <a:srgbClr val="000000"/>
                </a:solidFill>
                <a:effectLst/>
                <a:latin typeface="Times New Roman" panose="02020603050405020304" pitchFamily="18" charset="0"/>
              </a:rPr>
              <a:t>Los responsables de negocio y los desarrolladores</a:t>
            </a:r>
            <a:br>
              <a:rPr lang="es-MX" sz="2800" b="0" i="0" dirty="0">
                <a:solidFill>
                  <a:srgbClr val="000000"/>
                </a:solidFill>
                <a:effectLst/>
                <a:latin typeface="Times New Roman" panose="02020603050405020304" pitchFamily="18" charset="0"/>
              </a:rPr>
            </a:br>
            <a:r>
              <a:rPr lang="es-MX" sz="2800" b="0" i="0" dirty="0">
                <a:solidFill>
                  <a:srgbClr val="000000"/>
                </a:solidFill>
                <a:effectLst/>
                <a:latin typeface="Times New Roman" panose="02020603050405020304" pitchFamily="18" charset="0"/>
              </a:rPr>
              <a:t>trabajamos juntos de forma cotidiana durante todo</a:t>
            </a:r>
            <a:br>
              <a:rPr lang="es-MX" sz="2800" b="0" i="0" dirty="0">
                <a:solidFill>
                  <a:srgbClr val="000000"/>
                </a:solidFill>
                <a:effectLst/>
                <a:latin typeface="Times New Roman" panose="02020603050405020304" pitchFamily="18" charset="0"/>
              </a:rPr>
            </a:br>
            <a:r>
              <a:rPr lang="es-MX" sz="2800" b="0" i="0" dirty="0">
                <a:solidFill>
                  <a:srgbClr val="000000"/>
                </a:solidFill>
                <a:effectLst/>
                <a:latin typeface="Times New Roman" panose="02020603050405020304" pitchFamily="18" charset="0"/>
              </a:rPr>
              <a:t>el proyecto.</a:t>
            </a:r>
          </a:p>
          <a:p>
            <a:pPr marL="514350" indent="-514350" algn="l">
              <a:buFont typeface="+mj-lt"/>
              <a:buAutoNum type="arabicPeriod" startAt="4"/>
            </a:pPr>
            <a:r>
              <a:rPr lang="es-MX" sz="2800" b="0" i="0" dirty="0">
                <a:solidFill>
                  <a:srgbClr val="000000"/>
                </a:solidFill>
                <a:effectLst/>
                <a:latin typeface="Times New Roman" panose="02020603050405020304" pitchFamily="18" charset="0"/>
              </a:rPr>
              <a:t>Los proyectos se desarrollan en torno a individuos</a:t>
            </a:r>
            <a:br>
              <a:rPr lang="es-MX" sz="2800" b="0" i="0" dirty="0">
                <a:solidFill>
                  <a:srgbClr val="000000"/>
                </a:solidFill>
                <a:effectLst/>
                <a:latin typeface="Times New Roman" panose="02020603050405020304" pitchFamily="18" charset="0"/>
              </a:rPr>
            </a:br>
            <a:r>
              <a:rPr lang="es-MX" sz="2800" b="0" i="0" dirty="0">
                <a:solidFill>
                  <a:srgbClr val="000000"/>
                </a:solidFill>
                <a:effectLst/>
                <a:latin typeface="Times New Roman" panose="02020603050405020304" pitchFamily="18" charset="0"/>
              </a:rPr>
              <a:t>motivados. Hay que darles el entorno y el apoyo que</a:t>
            </a:r>
            <a:br>
              <a:rPr lang="es-MX" sz="2800" b="0" i="0" dirty="0">
                <a:solidFill>
                  <a:srgbClr val="000000"/>
                </a:solidFill>
                <a:effectLst/>
                <a:latin typeface="Times New Roman" panose="02020603050405020304" pitchFamily="18" charset="0"/>
              </a:rPr>
            </a:br>
            <a:r>
              <a:rPr lang="es-MX" sz="2800" b="0" i="0" dirty="0">
                <a:solidFill>
                  <a:srgbClr val="000000"/>
                </a:solidFill>
                <a:effectLst/>
                <a:latin typeface="Times New Roman" panose="02020603050405020304" pitchFamily="18" charset="0"/>
              </a:rPr>
              <a:t>necesitan, y confiarles la ejecución del trabajo.</a:t>
            </a:r>
            <a:br>
              <a:rPr lang="es-MX" sz="2800" b="0" i="0" dirty="0">
                <a:solidFill>
                  <a:srgbClr val="000000"/>
                </a:solidFill>
                <a:effectLst/>
                <a:latin typeface="Times New Roman" panose="02020603050405020304" pitchFamily="18" charset="0"/>
              </a:rPr>
            </a:br>
            <a:endParaRPr lang="es-MX" sz="2800" b="0" i="0" dirty="0">
              <a:solidFill>
                <a:srgbClr val="000000"/>
              </a:solidFill>
              <a:effectLst/>
              <a:latin typeface="Times New Roman" panose="02020603050405020304" pitchFamily="18" charset="0"/>
            </a:endParaRPr>
          </a:p>
          <a:p>
            <a:pPr marL="514350" indent="-514350" algn="l">
              <a:buFont typeface="+mj-lt"/>
              <a:buAutoNum type="arabicPeriod" startAt="4"/>
            </a:pPr>
            <a:r>
              <a:rPr lang="es-MX" sz="2800" b="0" i="0" dirty="0">
                <a:solidFill>
                  <a:srgbClr val="000000"/>
                </a:solidFill>
                <a:effectLst/>
                <a:latin typeface="Times New Roman" panose="02020603050405020304" pitchFamily="18" charset="0"/>
              </a:rPr>
              <a:t>El método más eficiente y efectivo de comunicar</a:t>
            </a:r>
            <a:br>
              <a:rPr lang="es-MX" sz="2800" b="0" i="0" dirty="0">
                <a:solidFill>
                  <a:srgbClr val="000000"/>
                </a:solidFill>
                <a:effectLst/>
                <a:latin typeface="Times New Roman" panose="02020603050405020304" pitchFamily="18" charset="0"/>
              </a:rPr>
            </a:br>
            <a:r>
              <a:rPr lang="es-MX" sz="2800" b="0" i="0" dirty="0">
                <a:solidFill>
                  <a:srgbClr val="000000"/>
                </a:solidFill>
                <a:effectLst/>
                <a:latin typeface="Times New Roman" panose="02020603050405020304" pitchFamily="18" charset="0"/>
              </a:rPr>
              <a:t>información al equipo de desarrollo y entre sus</a:t>
            </a:r>
            <a:br>
              <a:rPr lang="es-MX" sz="2800" b="0" i="0" dirty="0">
                <a:solidFill>
                  <a:srgbClr val="000000"/>
                </a:solidFill>
                <a:effectLst/>
                <a:latin typeface="Times New Roman" panose="02020603050405020304" pitchFamily="18" charset="0"/>
              </a:rPr>
            </a:br>
            <a:r>
              <a:rPr lang="es-MX" sz="2800" b="0" i="0" dirty="0">
                <a:solidFill>
                  <a:srgbClr val="000000"/>
                </a:solidFill>
                <a:effectLst/>
                <a:latin typeface="Times New Roman" panose="02020603050405020304" pitchFamily="18" charset="0"/>
              </a:rPr>
              <a:t>miembros es la conversación cara a cara.</a:t>
            </a:r>
          </a:p>
          <a:p>
            <a:endParaRPr lang="es-MX" dirty="0"/>
          </a:p>
        </p:txBody>
      </p:sp>
    </p:spTree>
    <p:extLst>
      <p:ext uri="{BB962C8B-B14F-4D97-AF65-F5344CB8AC3E}">
        <p14:creationId xmlns:p14="http://schemas.microsoft.com/office/powerpoint/2010/main" val="1967910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D850232-8073-4A57-9A64-BF877E0E0D9F}"/>
              </a:ext>
            </a:extLst>
          </p:cNvPr>
          <p:cNvSpPr txBox="1"/>
          <p:nvPr/>
        </p:nvSpPr>
        <p:spPr>
          <a:xfrm>
            <a:off x="838200" y="497043"/>
            <a:ext cx="10515600" cy="5570756"/>
          </a:xfrm>
          <a:prstGeom prst="rect">
            <a:avLst/>
          </a:prstGeom>
          <a:noFill/>
        </p:spPr>
        <p:txBody>
          <a:bodyPr wrap="square" rtlCol="0">
            <a:spAutoFit/>
          </a:bodyPr>
          <a:lstStyle>
            <a:defPPr>
              <a:defRPr lang="es-GT"/>
            </a:defPPr>
            <a:lvl1pPr>
              <a:defRPr sz="4400">
                <a:solidFill>
                  <a:srgbClr val="002060"/>
                </a:solidFill>
              </a:defRPr>
            </a:lvl1pPr>
          </a:lstStyle>
          <a:p>
            <a:r>
              <a:rPr lang="es-MX" dirty="0"/>
              <a:t>Manifiesto Ágil – Principios</a:t>
            </a:r>
          </a:p>
          <a:p>
            <a:endParaRPr lang="es-MX" dirty="0"/>
          </a:p>
          <a:p>
            <a:pPr marL="514350" indent="-514350" algn="l">
              <a:buFont typeface="+mj-lt"/>
              <a:buAutoNum type="arabicPeriod" startAt="7"/>
            </a:pPr>
            <a:r>
              <a:rPr lang="es-MX" sz="2800" b="0" i="0" dirty="0">
                <a:solidFill>
                  <a:srgbClr val="000000"/>
                </a:solidFill>
                <a:effectLst/>
                <a:latin typeface="Times New Roman" panose="02020603050405020304" pitchFamily="18" charset="0"/>
              </a:rPr>
              <a:t>El software funcionando es la medida principal de</a:t>
            </a:r>
            <a:br>
              <a:rPr lang="es-MX" sz="2800" b="0" i="0" dirty="0">
                <a:solidFill>
                  <a:srgbClr val="000000"/>
                </a:solidFill>
                <a:effectLst/>
                <a:latin typeface="Times New Roman" panose="02020603050405020304" pitchFamily="18" charset="0"/>
              </a:rPr>
            </a:br>
            <a:r>
              <a:rPr lang="es-MX" sz="2800" b="0" i="0" dirty="0">
                <a:solidFill>
                  <a:srgbClr val="000000"/>
                </a:solidFill>
                <a:effectLst/>
                <a:latin typeface="Times New Roman" panose="02020603050405020304" pitchFamily="18" charset="0"/>
              </a:rPr>
              <a:t>progreso.</a:t>
            </a:r>
          </a:p>
          <a:p>
            <a:pPr marL="514350" indent="-514350" algn="l">
              <a:buFont typeface="+mj-lt"/>
              <a:buAutoNum type="arabicPeriod" startAt="7"/>
            </a:pPr>
            <a:r>
              <a:rPr lang="es-MX" sz="2800" b="0" i="0" dirty="0">
                <a:solidFill>
                  <a:srgbClr val="000000"/>
                </a:solidFill>
                <a:effectLst/>
                <a:latin typeface="Times New Roman" panose="02020603050405020304" pitchFamily="18" charset="0"/>
              </a:rPr>
              <a:t>Los procesos Ágiles promueven el desarrollo</a:t>
            </a:r>
            <a:br>
              <a:rPr lang="es-MX" sz="2800" b="0" i="0" dirty="0">
                <a:solidFill>
                  <a:srgbClr val="000000"/>
                </a:solidFill>
                <a:effectLst/>
                <a:latin typeface="Times New Roman" panose="02020603050405020304" pitchFamily="18" charset="0"/>
              </a:rPr>
            </a:br>
            <a:r>
              <a:rPr lang="es-MX" sz="2800" b="0" i="0" dirty="0">
                <a:solidFill>
                  <a:srgbClr val="000000"/>
                </a:solidFill>
                <a:effectLst/>
                <a:latin typeface="Times New Roman" panose="02020603050405020304" pitchFamily="18" charset="0"/>
              </a:rPr>
              <a:t>sostenible. Los promotores, desarrolladores y usuarios</a:t>
            </a:r>
            <a:br>
              <a:rPr lang="es-MX" sz="2800" b="0" i="0" dirty="0">
                <a:solidFill>
                  <a:srgbClr val="000000"/>
                </a:solidFill>
                <a:effectLst/>
                <a:latin typeface="Times New Roman" panose="02020603050405020304" pitchFamily="18" charset="0"/>
              </a:rPr>
            </a:br>
            <a:r>
              <a:rPr lang="es-MX" sz="2800" b="0" i="0" dirty="0">
                <a:solidFill>
                  <a:srgbClr val="000000"/>
                </a:solidFill>
                <a:effectLst/>
                <a:latin typeface="Times New Roman" panose="02020603050405020304" pitchFamily="18" charset="0"/>
              </a:rPr>
              <a:t>debemos ser capaces de mantener un ritmo constante</a:t>
            </a:r>
            <a:br>
              <a:rPr lang="es-MX" sz="2800" b="0" i="0" dirty="0">
                <a:solidFill>
                  <a:srgbClr val="000000"/>
                </a:solidFill>
                <a:effectLst/>
                <a:latin typeface="Times New Roman" panose="02020603050405020304" pitchFamily="18" charset="0"/>
              </a:rPr>
            </a:br>
            <a:r>
              <a:rPr lang="es-MX" sz="2800" b="0" i="0" dirty="0">
                <a:solidFill>
                  <a:srgbClr val="000000"/>
                </a:solidFill>
                <a:effectLst/>
                <a:latin typeface="Times New Roman" panose="02020603050405020304" pitchFamily="18" charset="0"/>
              </a:rPr>
              <a:t>de forma indefinida.</a:t>
            </a:r>
          </a:p>
          <a:p>
            <a:pPr marL="514350" indent="-514350" algn="l">
              <a:buFont typeface="+mj-lt"/>
              <a:buAutoNum type="arabicPeriod" startAt="7"/>
            </a:pPr>
            <a:r>
              <a:rPr lang="es-MX" sz="2800" b="0" i="0" dirty="0">
                <a:solidFill>
                  <a:srgbClr val="000000"/>
                </a:solidFill>
                <a:effectLst/>
                <a:latin typeface="Times New Roman" panose="02020603050405020304" pitchFamily="18" charset="0"/>
              </a:rPr>
              <a:t>La atención continua a la excelencia técnica y al</a:t>
            </a:r>
            <a:br>
              <a:rPr lang="es-MX" sz="2800" b="0" i="0" dirty="0">
                <a:solidFill>
                  <a:srgbClr val="000000"/>
                </a:solidFill>
                <a:effectLst/>
                <a:latin typeface="Times New Roman" panose="02020603050405020304" pitchFamily="18" charset="0"/>
              </a:rPr>
            </a:br>
            <a:r>
              <a:rPr lang="es-MX" sz="2800" b="0" i="0" dirty="0">
                <a:solidFill>
                  <a:srgbClr val="000000"/>
                </a:solidFill>
                <a:effectLst/>
                <a:latin typeface="Times New Roman" panose="02020603050405020304" pitchFamily="18" charset="0"/>
              </a:rPr>
              <a:t>buen diseño mejora la Agilidad.</a:t>
            </a:r>
          </a:p>
          <a:p>
            <a:endParaRPr lang="es-MX" dirty="0"/>
          </a:p>
        </p:txBody>
      </p:sp>
    </p:spTree>
    <p:extLst>
      <p:ext uri="{BB962C8B-B14F-4D97-AF65-F5344CB8AC3E}">
        <p14:creationId xmlns:p14="http://schemas.microsoft.com/office/powerpoint/2010/main" val="2710970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D850232-8073-4A57-9A64-BF877E0E0D9F}"/>
              </a:ext>
            </a:extLst>
          </p:cNvPr>
          <p:cNvSpPr txBox="1"/>
          <p:nvPr/>
        </p:nvSpPr>
        <p:spPr>
          <a:xfrm>
            <a:off x="838200" y="712196"/>
            <a:ext cx="10515600" cy="5139869"/>
          </a:xfrm>
          <a:prstGeom prst="rect">
            <a:avLst/>
          </a:prstGeom>
          <a:noFill/>
        </p:spPr>
        <p:txBody>
          <a:bodyPr wrap="square" rtlCol="0">
            <a:spAutoFit/>
          </a:bodyPr>
          <a:lstStyle>
            <a:defPPr>
              <a:defRPr lang="es-GT"/>
            </a:defPPr>
            <a:lvl1pPr>
              <a:defRPr sz="4400">
                <a:solidFill>
                  <a:srgbClr val="002060"/>
                </a:solidFill>
              </a:defRPr>
            </a:lvl1pPr>
          </a:lstStyle>
          <a:p>
            <a:r>
              <a:rPr lang="es-MX" dirty="0"/>
              <a:t>Manifiesto Ágil – Principios</a:t>
            </a:r>
          </a:p>
          <a:p>
            <a:endParaRPr lang="es-MX" dirty="0"/>
          </a:p>
          <a:p>
            <a:pPr marL="514350" indent="-514350" algn="l">
              <a:buFont typeface="+mj-lt"/>
              <a:buAutoNum type="arabicPeriod" startAt="10"/>
            </a:pPr>
            <a:r>
              <a:rPr lang="es-MX" sz="2800" b="0" i="0" dirty="0">
                <a:solidFill>
                  <a:srgbClr val="000000"/>
                </a:solidFill>
                <a:effectLst/>
                <a:latin typeface="Times New Roman" panose="02020603050405020304" pitchFamily="18" charset="0"/>
              </a:rPr>
              <a:t>La simplicidad, o el arte de maximizar la cantidad de</a:t>
            </a:r>
            <a:br>
              <a:rPr lang="es-MX" sz="2800" b="0" i="0" dirty="0">
                <a:solidFill>
                  <a:srgbClr val="000000"/>
                </a:solidFill>
                <a:effectLst/>
                <a:latin typeface="Times New Roman" panose="02020603050405020304" pitchFamily="18" charset="0"/>
              </a:rPr>
            </a:br>
            <a:r>
              <a:rPr lang="es-MX" sz="2800" b="0" i="0" dirty="0">
                <a:solidFill>
                  <a:srgbClr val="000000"/>
                </a:solidFill>
                <a:effectLst/>
                <a:latin typeface="Times New Roman" panose="02020603050405020304" pitchFamily="18" charset="0"/>
              </a:rPr>
              <a:t>trabajo no realizado, es esencial.</a:t>
            </a:r>
          </a:p>
          <a:p>
            <a:pPr marL="514350" indent="-514350" algn="l">
              <a:buFont typeface="+mj-lt"/>
              <a:buAutoNum type="arabicPeriod" startAt="10"/>
            </a:pPr>
            <a:r>
              <a:rPr lang="es-MX" sz="2800" b="0" i="0" dirty="0">
                <a:solidFill>
                  <a:srgbClr val="000000"/>
                </a:solidFill>
                <a:effectLst/>
                <a:latin typeface="Times New Roman" panose="02020603050405020304" pitchFamily="18" charset="0"/>
              </a:rPr>
              <a:t>Las mejores arquitecturas, requisitos y diseños</a:t>
            </a:r>
            <a:br>
              <a:rPr lang="es-MX" sz="2800" b="0" i="0" dirty="0">
                <a:solidFill>
                  <a:srgbClr val="000000"/>
                </a:solidFill>
                <a:effectLst/>
                <a:latin typeface="Times New Roman" panose="02020603050405020304" pitchFamily="18" charset="0"/>
              </a:rPr>
            </a:br>
            <a:r>
              <a:rPr lang="es-MX" sz="2800" b="0" i="0" dirty="0">
                <a:solidFill>
                  <a:srgbClr val="000000"/>
                </a:solidFill>
                <a:effectLst/>
                <a:latin typeface="Times New Roman" panose="02020603050405020304" pitchFamily="18" charset="0"/>
              </a:rPr>
              <a:t>emergen de equipos </a:t>
            </a:r>
            <a:r>
              <a:rPr lang="es-MX" sz="2800" b="0" i="0" dirty="0" err="1">
                <a:solidFill>
                  <a:srgbClr val="000000"/>
                </a:solidFill>
                <a:effectLst/>
                <a:latin typeface="Times New Roman" panose="02020603050405020304" pitchFamily="18" charset="0"/>
              </a:rPr>
              <a:t>auto-organizados</a:t>
            </a:r>
            <a:r>
              <a:rPr lang="es-MX" sz="2800" b="0" i="0" dirty="0">
                <a:solidFill>
                  <a:srgbClr val="000000"/>
                </a:solidFill>
                <a:effectLst/>
                <a:latin typeface="Times New Roman" panose="02020603050405020304" pitchFamily="18" charset="0"/>
              </a:rPr>
              <a:t>.</a:t>
            </a:r>
          </a:p>
          <a:p>
            <a:pPr marL="514350" indent="-514350" algn="l">
              <a:buFont typeface="+mj-lt"/>
              <a:buAutoNum type="arabicPeriod" startAt="10"/>
            </a:pPr>
            <a:r>
              <a:rPr lang="es-MX" sz="2800" b="0" i="0" dirty="0">
                <a:solidFill>
                  <a:srgbClr val="000000"/>
                </a:solidFill>
                <a:effectLst/>
                <a:latin typeface="Times New Roman" panose="02020603050405020304" pitchFamily="18" charset="0"/>
              </a:rPr>
              <a:t>A intervalos regulares el equipo reflexiona sobre</a:t>
            </a:r>
            <a:br>
              <a:rPr lang="es-MX" sz="2800" b="0" i="0" dirty="0">
                <a:solidFill>
                  <a:srgbClr val="000000"/>
                </a:solidFill>
                <a:effectLst/>
                <a:latin typeface="Times New Roman" panose="02020603050405020304" pitchFamily="18" charset="0"/>
              </a:rPr>
            </a:br>
            <a:r>
              <a:rPr lang="es-MX" sz="2800" b="0" i="0" dirty="0">
                <a:solidFill>
                  <a:srgbClr val="000000"/>
                </a:solidFill>
                <a:effectLst/>
                <a:latin typeface="Times New Roman" panose="02020603050405020304" pitchFamily="18" charset="0"/>
              </a:rPr>
              <a:t>cómo ser más efectivo para a continuación ajustar y</a:t>
            </a:r>
            <a:br>
              <a:rPr lang="es-MX" sz="2800" b="0" i="0" dirty="0">
                <a:solidFill>
                  <a:srgbClr val="000000"/>
                </a:solidFill>
                <a:effectLst/>
                <a:latin typeface="Times New Roman" panose="02020603050405020304" pitchFamily="18" charset="0"/>
              </a:rPr>
            </a:br>
            <a:r>
              <a:rPr lang="es-MX" sz="2800" b="0" i="0" dirty="0">
                <a:solidFill>
                  <a:srgbClr val="000000"/>
                </a:solidFill>
                <a:effectLst/>
                <a:latin typeface="Times New Roman" panose="02020603050405020304" pitchFamily="18" charset="0"/>
              </a:rPr>
              <a:t>perfeccionar su comportamiento en consecuencia.</a:t>
            </a:r>
          </a:p>
          <a:p>
            <a:endParaRPr lang="es-MX" dirty="0"/>
          </a:p>
        </p:txBody>
      </p:sp>
    </p:spTree>
    <p:extLst>
      <p:ext uri="{BB962C8B-B14F-4D97-AF65-F5344CB8AC3E}">
        <p14:creationId xmlns:p14="http://schemas.microsoft.com/office/powerpoint/2010/main" val="2229266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7537D10-8AA2-4E7C-B1E0-E53C034BF411}"/>
              </a:ext>
            </a:extLst>
          </p:cNvPr>
          <p:cNvPicPr>
            <a:picLocks noChangeAspect="1"/>
          </p:cNvPicPr>
          <p:nvPr/>
        </p:nvPicPr>
        <p:blipFill>
          <a:blip r:embed="rId3"/>
          <a:stretch>
            <a:fillRect/>
          </a:stretch>
        </p:blipFill>
        <p:spPr>
          <a:xfrm>
            <a:off x="1338262" y="838200"/>
            <a:ext cx="9515475" cy="5181600"/>
          </a:xfrm>
          <a:prstGeom prst="rect">
            <a:avLst/>
          </a:prstGeom>
        </p:spPr>
      </p:pic>
    </p:spTree>
    <p:extLst>
      <p:ext uri="{BB962C8B-B14F-4D97-AF65-F5344CB8AC3E}">
        <p14:creationId xmlns:p14="http://schemas.microsoft.com/office/powerpoint/2010/main" val="1455640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A64B9EB6-0E78-4540-B805-EE71C8917FCB}"/>
              </a:ext>
            </a:extLst>
          </p:cNvPr>
          <p:cNvPicPr>
            <a:picLocks noChangeAspect="1"/>
          </p:cNvPicPr>
          <p:nvPr/>
        </p:nvPicPr>
        <p:blipFill>
          <a:blip r:embed="rId3"/>
          <a:stretch>
            <a:fillRect/>
          </a:stretch>
        </p:blipFill>
        <p:spPr>
          <a:xfrm>
            <a:off x="457200" y="595503"/>
            <a:ext cx="11277600" cy="5666993"/>
          </a:xfrm>
          <a:prstGeom prst="rect">
            <a:avLst/>
          </a:prstGeom>
        </p:spPr>
      </p:pic>
    </p:spTree>
    <p:extLst>
      <p:ext uri="{BB962C8B-B14F-4D97-AF65-F5344CB8AC3E}">
        <p14:creationId xmlns:p14="http://schemas.microsoft.com/office/powerpoint/2010/main" val="1521954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6EC5F6A-EA7E-4076-BF7F-560C3DF1A6CC}"/>
              </a:ext>
            </a:extLst>
          </p:cNvPr>
          <p:cNvSpPr txBox="1"/>
          <p:nvPr/>
        </p:nvSpPr>
        <p:spPr>
          <a:xfrm>
            <a:off x="251012" y="714188"/>
            <a:ext cx="11689976" cy="5755422"/>
          </a:xfrm>
          <a:prstGeom prst="rect">
            <a:avLst/>
          </a:prstGeom>
          <a:noFill/>
        </p:spPr>
        <p:txBody>
          <a:bodyPr wrap="square" rtlCol="0">
            <a:spAutoFit/>
          </a:bodyPr>
          <a:lstStyle/>
          <a:p>
            <a:r>
              <a:rPr lang="es-MX" sz="3600" dirty="0">
                <a:solidFill>
                  <a:srgbClr val="002060"/>
                </a:solidFill>
              </a:rPr>
              <a:t>Ejercicio.  </a:t>
            </a:r>
          </a:p>
          <a:p>
            <a:r>
              <a:rPr lang="es-MX" sz="2800" dirty="0">
                <a:solidFill>
                  <a:srgbClr val="002060"/>
                </a:solidFill>
              </a:rPr>
              <a:t>Instrucciones: Utilice un cronometro, puede ser el de su celular y realice primero el Proyecto 1, anote su tiempo, luego reinicie el cronometro y realice el Proyecto 2, finalmente el proyecto 3.  </a:t>
            </a:r>
          </a:p>
          <a:p>
            <a:r>
              <a:rPr lang="es-MX" sz="2800" dirty="0">
                <a:solidFill>
                  <a:srgbClr val="002060"/>
                </a:solidFill>
              </a:rPr>
              <a:t>Comparta sus tiempos y vean cual pudiera ser un promedio con los demás compañeros sobre el tiempo que les tomo cada “proyecto”</a:t>
            </a:r>
          </a:p>
          <a:p>
            <a:endParaRPr lang="es-MX" sz="2400" dirty="0"/>
          </a:p>
          <a:p>
            <a:r>
              <a:rPr lang="es-MX" sz="2400" dirty="0"/>
              <a:t>Proyecto 1.</a:t>
            </a:r>
          </a:p>
          <a:p>
            <a:r>
              <a:rPr lang="es-MX" sz="2400" dirty="0"/>
              <a:t>	Escribir las letras del abecedario hacia abajo en mayúsculas.</a:t>
            </a:r>
          </a:p>
          <a:p>
            <a:r>
              <a:rPr lang="es-MX" sz="2400" dirty="0"/>
              <a:t>	A - Z</a:t>
            </a:r>
          </a:p>
          <a:p>
            <a:r>
              <a:rPr lang="es-MX" sz="2400" dirty="0"/>
              <a:t>Proyecto 2.</a:t>
            </a:r>
          </a:p>
          <a:p>
            <a:r>
              <a:rPr lang="es-MX" sz="2400" dirty="0"/>
              <a:t>	Escribir los números del 1 al 27 hacia abajo.</a:t>
            </a:r>
          </a:p>
          <a:p>
            <a:r>
              <a:rPr lang="es-MX" sz="2400" dirty="0"/>
              <a:t>Proyecto 3.</a:t>
            </a:r>
          </a:p>
          <a:p>
            <a:r>
              <a:rPr lang="es-MX" sz="2400" dirty="0"/>
              <a:t>	Escribir los números del 1 al 27 en Romanos.</a:t>
            </a:r>
            <a:endParaRPr lang="es-GT" sz="2400" dirty="0"/>
          </a:p>
        </p:txBody>
      </p:sp>
      <p:sp>
        <p:nvSpPr>
          <p:cNvPr id="3" name="Rectángulo 2">
            <a:extLst>
              <a:ext uri="{FF2B5EF4-FFF2-40B4-BE49-F238E27FC236}">
                <a16:creationId xmlns:a16="http://schemas.microsoft.com/office/drawing/2014/main" id="{C4313A00-66EB-7D4C-9367-EB39315462F9}"/>
              </a:ext>
            </a:extLst>
          </p:cNvPr>
          <p:cNvSpPr/>
          <p:nvPr/>
        </p:nvSpPr>
        <p:spPr>
          <a:xfrm>
            <a:off x="8480612" y="4694598"/>
            <a:ext cx="3299012" cy="1775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GT" dirty="0"/>
              <a:t>Hágalo en una hoja de su cuaderno, recuerde anotar el tiempo que le tome terminar cada “Proyecto”</a:t>
            </a:r>
          </a:p>
        </p:txBody>
      </p:sp>
    </p:spTree>
    <p:extLst>
      <p:ext uri="{BB962C8B-B14F-4D97-AF65-F5344CB8AC3E}">
        <p14:creationId xmlns:p14="http://schemas.microsoft.com/office/powerpoint/2010/main" val="2616134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6EC5F6A-EA7E-4076-BF7F-560C3DF1A6CC}"/>
              </a:ext>
            </a:extLst>
          </p:cNvPr>
          <p:cNvSpPr txBox="1"/>
          <p:nvPr/>
        </p:nvSpPr>
        <p:spPr>
          <a:xfrm>
            <a:off x="681318" y="438274"/>
            <a:ext cx="11008658" cy="5570756"/>
          </a:xfrm>
          <a:prstGeom prst="rect">
            <a:avLst/>
          </a:prstGeom>
          <a:noFill/>
        </p:spPr>
        <p:txBody>
          <a:bodyPr wrap="square" rtlCol="0">
            <a:spAutoFit/>
          </a:bodyPr>
          <a:lstStyle/>
          <a:p>
            <a:r>
              <a:rPr lang="es-MX" sz="3600" dirty="0">
                <a:solidFill>
                  <a:srgbClr val="002060"/>
                </a:solidFill>
              </a:rPr>
              <a:t>Ejercicio 2.</a:t>
            </a:r>
          </a:p>
          <a:p>
            <a:r>
              <a:rPr lang="es-MX" sz="2800" dirty="0">
                <a:solidFill>
                  <a:srgbClr val="002060"/>
                </a:solidFill>
              </a:rPr>
              <a:t>Instrucciones: De nuevo utilice un cronometro del ejercicio anterior, pero ahora tendrá que trabajar el Proyecto 4 línea por línea.  </a:t>
            </a:r>
          </a:p>
          <a:p>
            <a:endParaRPr lang="es-MX" sz="2400" dirty="0"/>
          </a:p>
          <a:p>
            <a:r>
              <a:rPr lang="es-MX" sz="2400" dirty="0"/>
              <a:t>Proyecto 4.</a:t>
            </a:r>
          </a:p>
          <a:p>
            <a:r>
              <a:rPr lang="es-MX" sz="2400" dirty="0"/>
              <a:t>	Escribir 3 columnas, primero las letras del abecedario, los 	números y los números romanos.</a:t>
            </a:r>
          </a:p>
          <a:p>
            <a:endParaRPr lang="es-MX" sz="2400" dirty="0"/>
          </a:p>
          <a:p>
            <a:r>
              <a:rPr lang="es-MX" sz="2400" dirty="0"/>
              <a:t>Recuerde que es línea por línea, es decir, la primera línea sería: </a:t>
            </a:r>
          </a:p>
          <a:p>
            <a:r>
              <a:rPr lang="es-MX" sz="2400" dirty="0"/>
              <a:t>	A 	1	i</a:t>
            </a:r>
          </a:p>
          <a:p>
            <a:r>
              <a:rPr lang="es-MX" sz="2400" dirty="0"/>
              <a:t>Luego anote la siguiente:</a:t>
            </a:r>
          </a:p>
          <a:p>
            <a:r>
              <a:rPr lang="es-MX" sz="2400" dirty="0"/>
              <a:t>	B	2	</a:t>
            </a:r>
            <a:r>
              <a:rPr lang="es-MX" sz="2400" dirty="0" err="1"/>
              <a:t>ii</a:t>
            </a:r>
            <a:endParaRPr lang="es-MX" sz="2400" dirty="0"/>
          </a:p>
          <a:p>
            <a:endParaRPr lang="es-MX" sz="2400" dirty="0"/>
          </a:p>
          <a:p>
            <a:r>
              <a:rPr lang="es-MX" sz="2400" dirty="0"/>
              <a:t>Y así sucesivamente hasta llegar a la letra Z, al numero 27 y al XXVII (27 en romanos).</a:t>
            </a:r>
          </a:p>
        </p:txBody>
      </p:sp>
    </p:spTree>
    <p:extLst>
      <p:ext uri="{BB962C8B-B14F-4D97-AF65-F5344CB8AC3E}">
        <p14:creationId xmlns:p14="http://schemas.microsoft.com/office/powerpoint/2010/main" val="300793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B1DE5-D104-E8E1-C2F0-40159686E793}"/>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403A6575-8E1C-DD7F-8E61-4CA979BB5EA2}"/>
              </a:ext>
            </a:extLst>
          </p:cNvPr>
          <p:cNvSpPr/>
          <p:nvPr/>
        </p:nvSpPr>
        <p:spPr>
          <a:xfrm>
            <a:off x="1483745" y="320031"/>
            <a:ext cx="10564820" cy="1754326"/>
          </a:xfrm>
          <a:prstGeom prst="rect">
            <a:avLst/>
          </a:prstGeom>
        </p:spPr>
        <p:txBody>
          <a:bodyPr wrap="square">
            <a:spAutoFit/>
          </a:bodyPr>
          <a:lstStyle/>
          <a:p>
            <a:pPr algn="ctr"/>
            <a:r>
              <a:rPr lang="es-GT" sz="5400" b="1" dirty="0">
                <a:solidFill>
                  <a:srgbClr val="002060"/>
                </a:solidFill>
              </a:rPr>
              <a:t>Recordemos que…</a:t>
            </a:r>
          </a:p>
          <a:p>
            <a:pPr algn="ctr"/>
            <a:r>
              <a:rPr lang="es-GT" sz="5400" b="1" dirty="0">
                <a:solidFill>
                  <a:srgbClr val="002060"/>
                </a:solidFill>
              </a:rPr>
              <a:t>Diagrama de casos de uso</a:t>
            </a:r>
          </a:p>
        </p:txBody>
      </p:sp>
      <p:pic>
        <p:nvPicPr>
          <p:cNvPr id="3" name="Imagen 2">
            <a:extLst>
              <a:ext uri="{FF2B5EF4-FFF2-40B4-BE49-F238E27FC236}">
                <a16:creationId xmlns:a16="http://schemas.microsoft.com/office/drawing/2014/main" id="{FD72BFEA-6A0C-E000-9506-AA9C4661FFDF}"/>
              </a:ext>
            </a:extLst>
          </p:cNvPr>
          <p:cNvPicPr>
            <a:picLocks noChangeAspect="1"/>
          </p:cNvPicPr>
          <p:nvPr/>
        </p:nvPicPr>
        <p:blipFill>
          <a:blip r:embed="rId3"/>
          <a:stretch>
            <a:fillRect/>
          </a:stretch>
        </p:blipFill>
        <p:spPr>
          <a:xfrm>
            <a:off x="359000" y="176596"/>
            <a:ext cx="1792529" cy="2139731"/>
          </a:xfrm>
          <a:prstGeom prst="rect">
            <a:avLst/>
          </a:prstGeom>
        </p:spPr>
      </p:pic>
      <p:sp>
        <p:nvSpPr>
          <p:cNvPr id="4" name="Rectángulo: esquinas redondeadas 3">
            <a:extLst>
              <a:ext uri="{FF2B5EF4-FFF2-40B4-BE49-F238E27FC236}">
                <a16:creationId xmlns:a16="http://schemas.microsoft.com/office/drawing/2014/main" id="{FC9B1A1C-2E60-1D7F-A498-B16E4F9E5867}"/>
              </a:ext>
            </a:extLst>
          </p:cNvPr>
          <p:cNvSpPr/>
          <p:nvPr/>
        </p:nvSpPr>
        <p:spPr>
          <a:xfrm>
            <a:off x="359000" y="2344287"/>
            <a:ext cx="10919012" cy="9189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Funcionalidades del sistema: Los casos de uso describen las funcionalidades que el sistema debe proporcionar a los actores.. </a:t>
            </a:r>
            <a:endParaRPr lang="es-GT" dirty="0"/>
          </a:p>
        </p:txBody>
      </p:sp>
      <p:sp>
        <p:nvSpPr>
          <p:cNvPr id="2" name="Rectángulo: esquinas redondeadas 1">
            <a:extLst>
              <a:ext uri="{FF2B5EF4-FFF2-40B4-BE49-F238E27FC236}">
                <a16:creationId xmlns:a16="http://schemas.microsoft.com/office/drawing/2014/main" id="{ED9C21B3-0B5E-EE75-2FD8-DE89468283FD}"/>
              </a:ext>
            </a:extLst>
          </p:cNvPr>
          <p:cNvSpPr/>
          <p:nvPr/>
        </p:nvSpPr>
        <p:spPr>
          <a:xfrm>
            <a:off x="1129553" y="3475801"/>
            <a:ext cx="10919012" cy="918943"/>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Interacciones entre actores y sistema: El diagrama muestra cómo los actores interactúan con el sistema y qué casos de uso se activan en respuesta a esas interacciones.</a:t>
            </a:r>
            <a:endParaRPr lang="es-GT" dirty="0"/>
          </a:p>
        </p:txBody>
      </p:sp>
      <p:sp>
        <p:nvSpPr>
          <p:cNvPr id="8" name="Rectángulo: esquinas redondeadas 7">
            <a:extLst>
              <a:ext uri="{FF2B5EF4-FFF2-40B4-BE49-F238E27FC236}">
                <a16:creationId xmlns:a16="http://schemas.microsoft.com/office/drawing/2014/main" id="{8B7BEB46-8561-8240-7981-EE95BDD53D6F}"/>
              </a:ext>
            </a:extLst>
          </p:cNvPr>
          <p:cNvSpPr/>
          <p:nvPr/>
        </p:nvSpPr>
        <p:spPr>
          <a:xfrm>
            <a:off x="359000" y="4591424"/>
            <a:ext cx="10919012" cy="918943"/>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Requisitos funcionales: Los casos de uso pueden ayudar a identificar los requisitos funcionales del sistema.</a:t>
            </a:r>
            <a:endParaRPr lang="es-GT" dirty="0"/>
          </a:p>
        </p:txBody>
      </p:sp>
    </p:spTree>
    <p:extLst>
      <p:ext uri="{BB962C8B-B14F-4D97-AF65-F5344CB8AC3E}">
        <p14:creationId xmlns:p14="http://schemas.microsoft.com/office/powerpoint/2010/main" val="1803677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agen 3">
            <a:extLst>
              <a:ext uri="{FF2B5EF4-FFF2-40B4-BE49-F238E27FC236}">
                <a16:creationId xmlns:a16="http://schemas.microsoft.com/office/drawing/2014/main" id="{8A8B4999-6F3D-4CE8-82EE-103B65956B7D}"/>
              </a:ext>
            </a:extLst>
          </p:cNvPr>
          <p:cNvPicPr>
            <a:picLocks noChangeAspect="1"/>
          </p:cNvPicPr>
          <p:nvPr/>
        </p:nvPicPr>
        <p:blipFill rotWithShape="1">
          <a:blip r:embed="rId3"/>
          <a:srcRect l="10331" r="10924" b="-1"/>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2201771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1FE478-AADD-EAB6-E270-85CAD7C7FB27}"/>
            </a:ext>
          </a:extLst>
        </p:cNvPr>
        <p:cNvGrpSpPr/>
        <p:nvPr/>
      </p:nvGrpSpPr>
      <p:grpSpPr>
        <a:xfrm>
          <a:off x="0" y="0"/>
          <a:ext cx="0" cy="0"/>
          <a:chOff x="0" y="0"/>
          <a:chExt cx="0" cy="0"/>
        </a:xfrm>
      </p:grpSpPr>
      <p:sp>
        <p:nvSpPr>
          <p:cNvPr id="9" name="Freeform: Shape 8">
            <a:extLst>
              <a:ext uri="{FF2B5EF4-FFF2-40B4-BE49-F238E27FC236}">
                <a16:creationId xmlns:a16="http://schemas.microsoft.com/office/drawing/2014/main" id="{DB167388-7BED-1005-7C85-8B1DCF554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ángulo: esquinas redondeadas 1">
            <a:extLst>
              <a:ext uri="{FF2B5EF4-FFF2-40B4-BE49-F238E27FC236}">
                <a16:creationId xmlns:a16="http://schemas.microsoft.com/office/drawing/2014/main" id="{4BA91E79-B005-67E7-89B3-CA958473EF2F}"/>
              </a:ext>
            </a:extLst>
          </p:cNvPr>
          <p:cNvSpPr/>
          <p:nvPr/>
        </p:nvSpPr>
        <p:spPr>
          <a:xfrm>
            <a:off x="878541" y="466165"/>
            <a:ext cx="10399059" cy="21515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GT" sz="2400" dirty="0"/>
              <a:t>Probablemente le haya tomado mas tiempo el Proyecto 4, el cual es una simulación de tratar de hacer varios proyectos al mismo tiempo.   Eso suele suceder en algunas empresas, creemos que si asignamos a una persona a trabajar dos o más proyectos a la vez terminará antes.</a:t>
            </a:r>
          </a:p>
          <a:p>
            <a:pPr algn="ctr"/>
            <a:endParaRPr lang="es-GT" sz="2400" dirty="0"/>
          </a:p>
        </p:txBody>
      </p:sp>
      <p:sp>
        <p:nvSpPr>
          <p:cNvPr id="3" name="Rectángulo: esquinas redondeadas 2">
            <a:extLst>
              <a:ext uri="{FF2B5EF4-FFF2-40B4-BE49-F238E27FC236}">
                <a16:creationId xmlns:a16="http://schemas.microsoft.com/office/drawing/2014/main" id="{80FC9E9D-63B9-E9EB-10F3-6792ED9A7F50}"/>
              </a:ext>
            </a:extLst>
          </p:cNvPr>
          <p:cNvSpPr/>
          <p:nvPr/>
        </p:nvSpPr>
        <p:spPr>
          <a:xfrm>
            <a:off x="0" y="2772336"/>
            <a:ext cx="10399059" cy="2151529"/>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GT" sz="2400" dirty="0"/>
              <a:t>Vimos que en el Proyecto 4, aunque ya se tenía la experiencia de haber trabajado un proyecto similar anteriormente de todas formas nos tomó mas tiempo. </a:t>
            </a:r>
          </a:p>
        </p:txBody>
      </p:sp>
      <p:sp>
        <p:nvSpPr>
          <p:cNvPr id="5" name="Rectángulo: esquinas redondeadas 4">
            <a:extLst>
              <a:ext uri="{FF2B5EF4-FFF2-40B4-BE49-F238E27FC236}">
                <a16:creationId xmlns:a16="http://schemas.microsoft.com/office/drawing/2014/main" id="{DEDAF8B0-208A-D0DC-9AFB-28873397E638}"/>
              </a:ext>
            </a:extLst>
          </p:cNvPr>
          <p:cNvSpPr/>
          <p:nvPr/>
        </p:nvSpPr>
        <p:spPr>
          <a:xfrm>
            <a:off x="1792941" y="5078507"/>
            <a:ext cx="10399059" cy="1730186"/>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GT" sz="2400" dirty="0"/>
              <a:t>Esto es un ejemplo del Enfoque o Foco, es un valor de Scrum como marco de trabajo ágil</a:t>
            </a:r>
          </a:p>
        </p:txBody>
      </p:sp>
    </p:spTree>
    <p:extLst>
      <p:ext uri="{BB962C8B-B14F-4D97-AF65-F5344CB8AC3E}">
        <p14:creationId xmlns:p14="http://schemas.microsoft.com/office/powerpoint/2010/main" val="2471042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6343A-0E52-E411-934C-B9BA0B38E568}"/>
            </a:ext>
          </a:extLst>
        </p:cNvPr>
        <p:cNvGrpSpPr/>
        <p:nvPr/>
      </p:nvGrpSpPr>
      <p:grpSpPr>
        <a:xfrm>
          <a:off x="0" y="0"/>
          <a:ext cx="0" cy="0"/>
          <a:chOff x="0" y="0"/>
          <a:chExt cx="0" cy="0"/>
        </a:xfrm>
      </p:grpSpPr>
      <p:pic>
        <p:nvPicPr>
          <p:cNvPr id="12" name="Imagen 11">
            <a:extLst>
              <a:ext uri="{FF2B5EF4-FFF2-40B4-BE49-F238E27FC236}">
                <a16:creationId xmlns:a16="http://schemas.microsoft.com/office/drawing/2014/main" id="{FBC020C5-FA07-6F26-2CE8-3F6C81BB49AF}"/>
              </a:ext>
            </a:extLst>
          </p:cNvPr>
          <p:cNvPicPr>
            <a:picLocks noChangeAspect="1"/>
          </p:cNvPicPr>
          <p:nvPr/>
        </p:nvPicPr>
        <p:blipFill>
          <a:blip r:embed="rId3"/>
          <a:stretch>
            <a:fillRect/>
          </a:stretch>
        </p:blipFill>
        <p:spPr>
          <a:xfrm>
            <a:off x="-5015" y="0"/>
            <a:ext cx="12192000" cy="2798862"/>
          </a:xfrm>
          <a:prstGeom prst="rect">
            <a:avLst/>
          </a:prstGeom>
          <a:effectLst>
            <a:reflection blurRad="6350" stA="50000" endA="300" endPos="55500" dist="101600" dir="5400000" sy="-100000" algn="bl" rotWithShape="0"/>
          </a:effectLst>
        </p:spPr>
      </p:pic>
      <p:sp>
        <p:nvSpPr>
          <p:cNvPr id="5" name="Rectángulo 4">
            <a:extLst>
              <a:ext uri="{FF2B5EF4-FFF2-40B4-BE49-F238E27FC236}">
                <a16:creationId xmlns:a16="http://schemas.microsoft.com/office/drawing/2014/main" id="{A87EF521-AD1D-8380-5E72-580FB7343921}"/>
              </a:ext>
            </a:extLst>
          </p:cNvPr>
          <p:cNvSpPr/>
          <p:nvPr/>
        </p:nvSpPr>
        <p:spPr>
          <a:xfrm>
            <a:off x="4421660" y="3269848"/>
            <a:ext cx="2800767" cy="1107996"/>
          </a:xfrm>
          <a:prstGeom prst="rect">
            <a:avLst/>
          </a:prstGeom>
        </p:spPr>
        <p:txBody>
          <a:bodyPr wrap="none">
            <a:spAutoFit/>
          </a:bodyPr>
          <a:lstStyle/>
          <a:p>
            <a:pPr algn="ctr"/>
            <a:r>
              <a:rPr lang="es-ES" sz="6600" b="1" dirty="0">
                <a:solidFill>
                  <a:srgbClr val="002060"/>
                </a:solidFill>
                <a:effectLst/>
                <a:latin typeface="Google Sans"/>
              </a:rPr>
              <a:t>SCRUM</a:t>
            </a:r>
            <a:endParaRPr lang="es-GT" sz="6600" b="1" dirty="0">
              <a:solidFill>
                <a:srgbClr val="002060"/>
              </a:solidFill>
            </a:endParaRPr>
          </a:p>
        </p:txBody>
      </p:sp>
    </p:spTree>
    <p:extLst>
      <p:ext uri="{BB962C8B-B14F-4D97-AF65-F5344CB8AC3E}">
        <p14:creationId xmlns:p14="http://schemas.microsoft.com/office/powerpoint/2010/main" val="2575428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D9E1E99-CFE9-4D46-A5FD-1FF151AAFC0E}"/>
              </a:ext>
            </a:extLst>
          </p:cNvPr>
          <p:cNvPicPr>
            <a:picLocks noChangeAspect="1"/>
          </p:cNvPicPr>
          <p:nvPr/>
        </p:nvPicPr>
        <p:blipFill>
          <a:blip r:embed="rId3"/>
          <a:stretch>
            <a:fillRect/>
          </a:stretch>
        </p:blipFill>
        <p:spPr>
          <a:xfrm>
            <a:off x="1471612" y="785813"/>
            <a:ext cx="9248775" cy="5219700"/>
          </a:xfrm>
          <a:prstGeom prst="rect">
            <a:avLst/>
          </a:prstGeom>
        </p:spPr>
      </p:pic>
      <p:pic>
        <p:nvPicPr>
          <p:cNvPr id="3" name="Imagen 2">
            <a:extLst>
              <a:ext uri="{FF2B5EF4-FFF2-40B4-BE49-F238E27FC236}">
                <a16:creationId xmlns:a16="http://schemas.microsoft.com/office/drawing/2014/main" id="{50B99FAB-16E1-4B8E-B95E-4466B982C975}"/>
              </a:ext>
            </a:extLst>
          </p:cNvPr>
          <p:cNvPicPr>
            <a:picLocks noChangeAspect="1"/>
          </p:cNvPicPr>
          <p:nvPr/>
        </p:nvPicPr>
        <p:blipFill>
          <a:blip r:embed="rId4"/>
          <a:stretch>
            <a:fillRect/>
          </a:stretch>
        </p:blipFill>
        <p:spPr>
          <a:xfrm>
            <a:off x="1872985" y="5786099"/>
            <a:ext cx="8203142" cy="1071901"/>
          </a:xfrm>
          <a:prstGeom prst="rect">
            <a:avLst/>
          </a:prstGeom>
        </p:spPr>
      </p:pic>
    </p:spTree>
    <p:extLst>
      <p:ext uri="{BB962C8B-B14F-4D97-AF65-F5344CB8AC3E}">
        <p14:creationId xmlns:p14="http://schemas.microsoft.com/office/powerpoint/2010/main" val="723582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A268EC1-138B-4C95-A431-38216CA52954}"/>
              </a:ext>
            </a:extLst>
          </p:cNvPr>
          <p:cNvPicPr>
            <a:picLocks noChangeAspect="1"/>
          </p:cNvPicPr>
          <p:nvPr/>
        </p:nvPicPr>
        <p:blipFill>
          <a:blip r:embed="rId3"/>
          <a:stretch>
            <a:fillRect/>
          </a:stretch>
        </p:blipFill>
        <p:spPr>
          <a:xfrm>
            <a:off x="1709737" y="1790700"/>
            <a:ext cx="8772525" cy="3276600"/>
          </a:xfrm>
          <a:prstGeom prst="rect">
            <a:avLst/>
          </a:prstGeom>
        </p:spPr>
      </p:pic>
    </p:spTree>
    <p:extLst>
      <p:ext uri="{BB962C8B-B14F-4D97-AF65-F5344CB8AC3E}">
        <p14:creationId xmlns:p14="http://schemas.microsoft.com/office/powerpoint/2010/main" val="4096193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9E1283E-71F6-45A5-9CCB-26B26589D3D6}"/>
              </a:ext>
            </a:extLst>
          </p:cNvPr>
          <p:cNvPicPr>
            <a:picLocks noChangeAspect="1"/>
          </p:cNvPicPr>
          <p:nvPr/>
        </p:nvPicPr>
        <p:blipFill>
          <a:blip r:embed="rId3"/>
          <a:stretch>
            <a:fillRect/>
          </a:stretch>
        </p:blipFill>
        <p:spPr>
          <a:xfrm>
            <a:off x="1743603" y="643466"/>
            <a:ext cx="8704793" cy="5571067"/>
          </a:xfrm>
          <a:prstGeom prst="rect">
            <a:avLst/>
          </a:prstGeom>
        </p:spPr>
      </p:pic>
    </p:spTree>
    <p:extLst>
      <p:ext uri="{BB962C8B-B14F-4D97-AF65-F5344CB8AC3E}">
        <p14:creationId xmlns:p14="http://schemas.microsoft.com/office/powerpoint/2010/main" val="3883227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7125ABB-3904-4AB7-AF8F-33205FAAA5FD}"/>
              </a:ext>
            </a:extLst>
          </p:cNvPr>
          <p:cNvPicPr>
            <a:picLocks noChangeAspect="1"/>
          </p:cNvPicPr>
          <p:nvPr/>
        </p:nvPicPr>
        <p:blipFill>
          <a:blip r:embed="rId3"/>
          <a:stretch>
            <a:fillRect/>
          </a:stretch>
        </p:blipFill>
        <p:spPr>
          <a:xfrm>
            <a:off x="2309812" y="709612"/>
            <a:ext cx="7572375" cy="5438775"/>
          </a:xfrm>
          <a:prstGeom prst="rect">
            <a:avLst/>
          </a:prstGeom>
        </p:spPr>
      </p:pic>
    </p:spTree>
    <p:extLst>
      <p:ext uri="{BB962C8B-B14F-4D97-AF65-F5344CB8AC3E}">
        <p14:creationId xmlns:p14="http://schemas.microsoft.com/office/powerpoint/2010/main" val="2866029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7A236AC-32FB-408F-AF47-E0B2B4BFF015}"/>
              </a:ext>
            </a:extLst>
          </p:cNvPr>
          <p:cNvPicPr>
            <a:picLocks noChangeAspect="1"/>
          </p:cNvPicPr>
          <p:nvPr/>
        </p:nvPicPr>
        <p:blipFill>
          <a:blip r:embed="rId3"/>
          <a:stretch>
            <a:fillRect/>
          </a:stretch>
        </p:blipFill>
        <p:spPr>
          <a:xfrm>
            <a:off x="2048933" y="1165577"/>
            <a:ext cx="7789333" cy="4711196"/>
          </a:xfrm>
          <a:prstGeom prst="rect">
            <a:avLst/>
          </a:prstGeom>
        </p:spPr>
      </p:pic>
    </p:spTree>
    <p:extLst>
      <p:ext uri="{BB962C8B-B14F-4D97-AF65-F5344CB8AC3E}">
        <p14:creationId xmlns:p14="http://schemas.microsoft.com/office/powerpoint/2010/main" val="2312403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A58B9B4-E2D9-42A4-921B-AA1CD1EAAE67}"/>
              </a:ext>
            </a:extLst>
          </p:cNvPr>
          <p:cNvPicPr>
            <a:picLocks noChangeAspect="1"/>
          </p:cNvPicPr>
          <p:nvPr/>
        </p:nvPicPr>
        <p:blipFill>
          <a:blip r:embed="rId3"/>
          <a:stretch>
            <a:fillRect/>
          </a:stretch>
        </p:blipFill>
        <p:spPr>
          <a:xfrm>
            <a:off x="2032000" y="1345141"/>
            <a:ext cx="7627408" cy="4576445"/>
          </a:xfrm>
          <a:prstGeom prst="rect">
            <a:avLst/>
          </a:prstGeom>
        </p:spPr>
      </p:pic>
    </p:spTree>
    <p:extLst>
      <p:ext uri="{BB962C8B-B14F-4D97-AF65-F5344CB8AC3E}">
        <p14:creationId xmlns:p14="http://schemas.microsoft.com/office/powerpoint/2010/main" val="2892489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6DC8F36-6A11-44E3-8FA8-EAD4571AEBF7}"/>
              </a:ext>
            </a:extLst>
          </p:cNvPr>
          <p:cNvPicPr>
            <a:picLocks noChangeAspect="1"/>
          </p:cNvPicPr>
          <p:nvPr/>
        </p:nvPicPr>
        <p:blipFill>
          <a:blip r:embed="rId3"/>
          <a:stretch>
            <a:fillRect/>
          </a:stretch>
        </p:blipFill>
        <p:spPr>
          <a:xfrm>
            <a:off x="2152650" y="538162"/>
            <a:ext cx="7886700" cy="5781675"/>
          </a:xfrm>
          <a:prstGeom prst="rect">
            <a:avLst/>
          </a:prstGeom>
        </p:spPr>
      </p:pic>
    </p:spTree>
    <p:extLst>
      <p:ext uri="{BB962C8B-B14F-4D97-AF65-F5344CB8AC3E}">
        <p14:creationId xmlns:p14="http://schemas.microsoft.com/office/powerpoint/2010/main" val="114818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F7597-30D1-4049-1D4B-F0DB47BC3403}"/>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6933CB2E-A9C3-A3DB-3F8D-C4412097B2AA}"/>
              </a:ext>
            </a:extLst>
          </p:cNvPr>
          <p:cNvSpPr/>
          <p:nvPr/>
        </p:nvSpPr>
        <p:spPr>
          <a:xfrm>
            <a:off x="1483745" y="320031"/>
            <a:ext cx="10564820" cy="1754326"/>
          </a:xfrm>
          <a:prstGeom prst="rect">
            <a:avLst/>
          </a:prstGeom>
        </p:spPr>
        <p:txBody>
          <a:bodyPr wrap="square">
            <a:spAutoFit/>
          </a:bodyPr>
          <a:lstStyle/>
          <a:p>
            <a:pPr algn="ctr"/>
            <a:r>
              <a:rPr lang="es-GT" sz="5400" b="1" dirty="0">
                <a:solidFill>
                  <a:srgbClr val="002060"/>
                </a:solidFill>
              </a:rPr>
              <a:t>Recordemos que…</a:t>
            </a:r>
          </a:p>
          <a:p>
            <a:pPr algn="ctr"/>
            <a:r>
              <a:rPr lang="es-GT" sz="5400" b="1" dirty="0">
                <a:solidFill>
                  <a:srgbClr val="002060"/>
                </a:solidFill>
              </a:rPr>
              <a:t>Diagrama de actividades</a:t>
            </a:r>
          </a:p>
        </p:txBody>
      </p:sp>
      <p:pic>
        <p:nvPicPr>
          <p:cNvPr id="3" name="Imagen 2">
            <a:extLst>
              <a:ext uri="{FF2B5EF4-FFF2-40B4-BE49-F238E27FC236}">
                <a16:creationId xmlns:a16="http://schemas.microsoft.com/office/drawing/2014/main" id="{98B4CC36-1C33-1D3F-1BEB-77811514307A}"/>
              </a:ext>
            </a:extLst>
          </p:cNvPr>
          <p:cNvPicPr>
            <a:picLocks noChangeAspect="1"/>
          </p:cNvPicPr>
          <p:nvPr/>
        </p:nvPicPr>
        <p:blipFill>
          <a:blip r:embed="rId3"/>
          <a:stretch>
            <a:fillRect/>
          </a:stretch>
        </p:blipFill>
        <p:spPr>
          <a:xfrm>
            <a:off x="359000" y="176596"/>
            <a:ext cx="1792529" cy="2139731"/>
          </a:xfrm>
          <a:prstGeom prst="rect">
            <a:avLst/>
          </a:prstGeom>
        </p:spPr>
      </p:pic>
      <p:sp>
        <p:nvSpPr>
          <p:cNvPr id="4" name="Rectángulo: esquinas redondeadas 3">
            <a:extLst>
              <a:ext uri="{FF2B5EF4-FFF2-40B4-BE49-F238E27FC236}">
                <a16:creationId xmlns:a16="http://schemas.microsoft.com/office/drawing/2014/main" id="{1EED5BCA-6041-9CE4-0962-9039F879EE57}"/>
              </a:ext>
            </a:extLst>
          </p:cNvPr>
          <p:cNvSpPr/>
          <p:nvPr/>
        </p:nvSpPr>
        <p:spPr>
          <a:xfrm>
            <a:off x="359000" y="2344287"/>
            <a:ext cx="10919012" cy="9189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Presenta el flujo de trabajo o procesos en un sistema, representando las actividades y las transiciones entre ellas</a:t>
            </a:r>
            <a:endParaRPr lang="es-GT" dirty="0"/>
          </a:p>
        </p:txBody>
      </p:sp>
      <p:sp>
        <p:nvSpPr>
          <p:cNvPr id="2" name="Rectángulo: esquinas redondeadas 1">
            <a:extLst>
              <a:ext uri="{FF2B5EF4-FFF2-40B4-BE49-F238E27FC236}">
                <a16:creationId xmlns:a16="http://schemas.microsoft.com/office/drawing/2014/main" id="{EB549B0F-6B87-2CD5-852A-C4942CBF8765}"/>
              </a:ext>
            </a:extLst>
          </p:cNvPr>
          <p:cNvSpPr/>
          <p:nvPr/>
        </p:nvSpPr>
        <p:spPr>
          <a:xfrm>
            <a:off x="1129553" y="3475801"/>
            <a:ext cx="10919012" cy="918943"/>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Secuencia de actividades: La secuencia de actividades y transiciones muestra el orden en que se realizan las tareas.</a:t>
            </a:r>
            <a:endParaRPr lang="es-GT" dirty="0"/>
          </a:p>
        </p:txBody>
      </p:sp>
      <p:sp>
        <p:nvSpPr>
          <p:cNvPr id="8" name="Rectángulo: esquinas redondeadas 7">
            <a:extLst>
              <a:ext uri="{FF2B5EF4-FFF2-40B4-BE49-F238E27FC236}">
                <a16:creationId xmlns:a16="http://schemas.microsoft.com/office/drawing/2014/main" id="{0705CD3D-83BF-38B1-8761-5B390B5A4B38}"/>
              </a:ext>
            </a:extLst>
          </p:cNvPr>
          <p:cNvSpPr/>
          <p:nvPr/>
        </p:nvSpPr>
        <p:spPr>
          <a:xfrm>
            <a:off x="359000" y="4591424"/>
            <a:ext cx="10919012" cy="918943"/>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Decisiones y condiciones: Los nodos de decisión muestran las condiciones que se evalúan para determinar el flujo de control.</a:t>
            </a:r>
            <a:endParaRPr lang="es-GT" dirty="0"/>
          </a:p>
        </p:txBody>
      </p:sp>
      <p:sp>
        <p:nvSpPr>
          <p:cNvPr id="7" name="CuadroTexto 6">
            <a:extLst>
              <a:ext uri="{FF2B5EF4-FFF2-40B4-BE49-F238E27FC236}">
                <a16:creationId xmlns:a16="http://schemas.microsoft.com/office/drawing/2014/main" id="{83A989D1-2E8D-D957-3215-DE9B84551889}"/>
              </a:ext>
            </a:extLst>
          </p:cNvPr>
          <p:cNvSpPr txBox="1"/>
          <p:nvPr/>
        </p:nvSpPr>
        <p:spPr>
          <a:xfrm>
            <a:off x="484505" y="5707047"/>
            <a:ext cx="11564060" cy="923330"/>
          </a:xfrm>
          <a:prstGeom prst="rect">
            <a:avLst/>
          </a:prstGeom>
          <a:noFill/>
        </p:spPr>
        <p:txBody>
          <a:bodyPr wrap="square">
            <a:spAutoFit/>
          </a:bodyPr>
          <a:lstStyle/>
          <a:p>
            <a:r>
              <a:rPr lang="es-GT" b="1" dirty="0">
                <a:solidFill>
                  <a:srgbClr val="C00000"/>
                </a:solidFill>
              </a:rPr>
              <a:t>Un diagrama de actividades en UML es una herramienta valiosa para modelar y analizar flujos de trabajo y procesos en sistemas. Ayuda a entender el flujo de trabajo, identificar problemas y mejorar la comunicación entre los miembros del equipo y las partes interesadas.   (Una imagen dice mas que mil palabras…)</a:t>
            </a:r>
          </a:p>
        </p:txBody>
      </p:sp>
    </p:spTree>
    <p:extLst>
      <p:ext uri="{BB962C8B-B14F-4D97-AF65-F5344CB8AC3E}">
        <p14:creationId xmlns:p14="http://schemas.microsoft.com/office/powerpoint/2010/main" val="1993009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BA02E-3E00-89B4-05D9-38EC7404DAF6}"/>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99749EEC-6D04-4D49-B176-19147D039466}"/>
              </a:ext>
            </a:extLst>
          </p:cNvPr>
          <p:cNvPicPr>
            <a:picLocks noChangeAspect="1"/>
          </p:cNvPicPr>
          <p:nvPr/>
        </p:nvPicPr>
        <p:blipFill>
          <a:blip r:embed="rId3"/>
          <a:stretch>
            <a:fillRect/>
          </a:stretch>
        </p:blipFill>
        <p:spPr>
          <a:xfrm>
            <a:off x="2152650" y="538162"/>
            <a:ext cx="7886700" cy="5781675"/>
          </a:xfrm>
          <a:prstGeom prst="rect">
            <a:avLst/>
          </a:prstGeom>
        </p:spPr>
      </p:pic>
      <p:sp>
        <p:nvSpPr>
          <p:cNvPr id="2" name="Rectángulo: esquinas redondeadas 1">
            <a:extLst>
              <a:ext uri="{FF2B5EF4-FFF2-40B4-BE49-F238E27FC236}">
                <a16:creationId xmlns:a16="http://schemas.microsoft.com/office/drawing/2014/main" id="{AD01D59B-DD00-7698-4B92-57B051653989}"/>
              </a:ext>
            </a:extLst>
          </p:cNvPr>
          <p:cNvSpPr/>
          <p:nvPr/>
        </p:nvSpPr>
        <p:spPr>
          <a:xfrm rot="20655777">
            <a:off x="261097" y="735109"/>
            <a:ext cx="3783106" cy="1743635"/>
          </a:xfrm>
          <a:prstGeom prst="roundRect">
            <a:avLst>
              <a:gd name="adj" fmla="val 84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t>Coraje. Fuerza para resolver todos los impedimentos y completar el producto que se está construyendo.</a:t>
            </a:r>
          </a:p>
          <a:p>
            <a:pPr algn="ctr"/>
            <a:endParaRPr lang="es-GT" sz="2000" dirty="0"/>
          </a:p>
        </p:txBody>
      </p:sp>
      <p:sp>
        <p:nvSpPr>
          <p:cNvPr id="4" name="Rectángulo: esquinas redondeadas 3">
            <a:extLst>
              <a:ext uri="{FF2B5EF4-FFF2-40B4-BE49-F238E27FC236}">
                <a16:creationId xmlns:a16="http://schemas.microsoft.com/office/drawing/2014/main" id="{77A78A6C-3878-97C3-19BE-8080DBA0C388}"/>
              </a:ext>
            </a:extLst>
          </p:cNvPr>
          <p:cNvSpPr/>
          <p:nvPr/>
        </p:nvSpPr>
        <p:spPr>
          <a:xfrm rot="20655777">
            <a:off x="7760363" y="531676"/>
            <a:ext cx="3783106" cy="1743635"/>
          </a:xfrm>
          <a:prstGeom prst="roundRect">
            <a:avLst>
              <a:gd name="adj" fmla="val 84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2000" dirty="0"/>
              <a:t>Foco. Todos se concentran en el objetivo del trabajo y en el objetivo del sprint.</a:t>
            </a:r>
          </a:p>
          <a:p>
            <a:pPr algn="ctr"/>
            <a:endParaRPr lang="es-GT" sz="2000" dirty="0"/>
          </a:p>
        </p:txBody>
      </p:sp>
      <p:sp>
        <p:nvSpPr>
          <p:cNvPr id="5" name="Rectángulo: esquinas redondeadas 4">
            <a:extLst>
              <a:ext uri="{FF2B5EF4-FFF2-40B4-BE49-F238E27FC236}">
                <a16:creationId xmlns:a16="http://schemas.microsoft.com/office/drawing/2014/main" id="{5BEECFC8-195E-4F8B-32BC-8D7CEB5D86A1}"/>
              </a:ext>
            </a:extLst>
          </p:cNvPr>
          <p:cNvSpPr/>
          <p:nvPr/>
        </p:nvSpPr>
        <p:spPr>
          <a:xfrm rot="20655777">
            <a:off x="440391" y="3027085"/>
            <a:ext cx="3783106" cy="1743635"/>
          </a:xfrm>
          <a:prstGeom prst="roundRect">
            <a:avLst>
              <a:gd name="adj" fmla="val 84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2000" dirty="0"/>
              <a:t>Compromiso.  Acuerdo establecido entre los integrantes del equipo para ayudar a cultivar la confianza.</a:t>
            </a:r>
          </a:p>
          <a:p>
            <a:pPr algn="ctr"/>
            <a:endParaRPr lang="es-GT" sz="2000" dirty="0"/>
          </a:p>
        </p:txBody>
      </p:sp>
      <p:sp>
        <p:nvSpPr>
          <p:cNvPr id="6" name="Rectángulo: esquinas redondeadas 5">
            <a:extLst>
              <a:ext uri="{FF2B5EF4-FFF2-40B4-BE49-F238E27FC236}">
                <a16:creationId xmlns:a16="http://schemas.microsoft.com/office/drawing/2014/main" id="{7044AF11-BD9E-6628-3493-92A2388E7FF9}"/>
              </a:ext>
            </a:extLst>
          </p:cNvPr>
          <p:cNvSpPr/>
          <p:nvPr/>
        </p:nvSpPr>
        <p:spPr>
          <a:xfrm rot="20655777">
            <a:off x="7760363" y="2505760"/>
            <a:ext cx="3783106" cy="1743635"/>
          </a:xfrm>
          <a:prstGeom prst="roundRect">
            <a:avLst>
              <a:gd name="adj" fmla="val 84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2000" dirty="0"/>
              <a:t>Respecto. Confiar en la profesionalidad y capacidad de las personas con las cuales estamos colaborando.</a:t>
            </a:r>
          </a:p>
          <a:p>
            <a:pPr algn="ctr"/>
            <a:endParaRPr lang="es-GT" sz="2000" dirty="0"/>
          </a:p>
        </p:txBody>
      </p:sp>
      <p:sp>
        <p:nvSpPr>
          <p:cNvPr id="7" name="Rectángulo: esquinas redondeadas 6">
            <a:extLst>
              <a:ext uri="{FF2B5EF4-FFF2-40B4-BE49-F238E27FC236}">
                <a16:creationId xmlns:a16="http://schemas.microsoft.com/office/drawing/2014/main" id="{11B6CE29-5FF4-A068-7AC1-87EDE925DF97}"/>
              </a:ext>
            </a:extLst>
          </p:cNvPr>
          <p:cNvSpPr/>
          <p:nvPr/>
        </p:nvSpPr>
        <p:spPr>
          <a:xfrm rot="20655777">
            <a:off x="7760363" y="4479843"/>
            <a:ext cx="3783106" cy="1743635"/>
          </a:xfrm>
          <a:prstGeom prst="roundRect">
            <a:avLst>
              <a:gd name="adj" fmla="val 84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2000" dirty="0"/>
              <a:t>Apertura. Oportunidad a los cambios y retos que aparezcan</a:t>
            </a:r>
            <a:endParaRPr lang="es-GT" sz="2000" dirty="0"/>
          </a:p>
        </p:txBody>
      </p:sp>
    </p:spTree>
    <p:extLst>
      <p:ext uri="{BB962C8B-B14F-4D97-AF65-F5344CB8AC3E}">
        <p14:creationId xmlns:p14="http://schemas.microsoft.com/office/powerpoint/2010/main" val="208208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7FD73-D6C2-76BD-A45C-8C7E25E5EB88}"/>
            </a:ext>
          </a:extLst>
        </p:cNvPr>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765F3364-48EA-EE33-F1CD-B47E4CCE0548}"/>
              </a:ext>
            </a:extLst>
          </p:cNvPr>
          <p:cNvSpPr/>
          <p:nvPr/>
        </p:nvSpPr>
        <p:spPr>
          <a:xfrm>
            <a:off x="663388" y="842682"/>
            <a:ext cx="10901083" cy="5325036"/>
          </a:xfrm>
          <a:prstGeom prst="roundRect">
            <a:avLst>
              <a:gd name="adj" fmla="val 218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GT" dirty="0"/>
              <a:t>EJERCICIO (15 minutos)</a:t>
            </a:r>
          </a:p>
          <a:p>
            <a:pPr algn="ctr"/>
            <a:endParaRPr lang="es-GT" dirty="0"/>
          </a:p>
          <a:p>
            <a:pPr algn="ctr"/>
            <a:r>
              <a:rPr lang="es-GT" dirty="0"/>
              <a:t>Cree una pequeña presentación sobre los 3 ROLES que existen en SCRUM</a:t>
            </a:r>
          </a:p>
          <a:p>
            <a:pPr algn="ctr"/>
            <a:endParaRPr lang="es-GT" dirty="0"/>
          </a:p>
          <a:p>
            <a:pPr algn="ctr"/>
            <a:r>
              <a:rPr lang="es-GT" dirty="0"/>
              <a:t>Indique:</a:t>
            </a:r>
          </a:p>
          <a:p>
            <a:pPr marL="342900" indent="-342900" algn="ctr">
              <a:buAutoNum type="arabicPeriod"/>
            </a:pPr>
            <a:r>
              <a:rPr lang="es-GT" dirty="0"/>
              <a:t>las responsabilidades de cada uno</a:t>
            </a:r>
          </a:p>
          <a:p>
            <a:pPr marL="342900" indent="-342900" algn="ctr">
              <a:buAutoNum type="arabicPeriod"/>
            </a:pPr>
            <a:r>
              <a:rPr lang="es-GT" dirty="0"/>
              <a:t>Los servicios que cada rol le da a los demás</a:t>
            </a:r>
          </a:p>
          <a:p>
            <a:pPr marL="342900" indent="-342900" algn="ctr">
              <a:buAutoNum type="arabicPeriod"/>
            </a:pPr>
            <a:endParaRPr lang="es-GT" dirty="0"/>
          </a:p>
          <a:p>
            <a:pPr algn="ctr"/>
            <a:endParaRPr lang="es-GT" dirty="0"/>
          </a:p>
          <a:p>
            <a:pPr algn="ctr"/>
            <a:endParaRPr lang="es-GT" dirty="0"/>
          </a:p>
        </p:txBody>
      </p:sp>
    </p:spTree>
    <p:extLst>
      <p:ext uri="{BB962C8B-B14F-4D97-AF65-F5344CB8AC3E}">
        <p14:creationId xmlns:p14="http://schemas.microsoft.com/office/powerpoint/2010/main" val="3635096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D9E6BD8-56F2-4F5C-B7BC-39D987B21896}"/>
              </a:ext>
            </a:extLst>
          </p:cNvPr>
          <p:cNvPicPr>
            <a:picLocks noChangeAspect="1"/>
          </p:cNvPicPr>
          <p:nvPr/>
        </p:nvPicPr>
        <p:blipFill>
          <a:blip r:embed="rId3"/>
          <a:stretch>
            <a:fillRect/>
          </a:stretch>
        </p:blipFill>
        <p:spPr>
          <a:xfrm>
            <a:off x="1128712" y="885825"/>
            <a:ext cx="9934575" cy="5086350"/>
          </a:xfrm>
          <a:prstGeom prst="rect">
            <a:avLst/>
          </a:prstGeom>
        </p:spPr>
      </p:pic>
    </p:spTree>
    <p:extLst>
      <p:ext uri="{BB962C8B-B14F-4D97-AF65-F5344CB8AC3E}">
        <p14:creationId xmlns:p14="http://schemas.microsoft.com/office/powerpoint/2010/main" val="1028807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90406BC-AFE8-46AC-BB76-781F4EE2FD34}"/>
              </a:ext>
            </a:extLst>
          </p:cNvPr>
          <p:cNvPicPr>
            <a:picLocks noChangeAspect="1"/>
          </p:cNvPicPr>
          <p:nvPr/>
        </p:nvPicPr>
        <p:blipFill>
          <a:blip r:embed="rId3"/>
          <a:stretch>
            <a:fillRect/>
          </a:stretch>
        </p:blipFill>
        <p:spPr>
          <a:xfrm>
            <a:off x="2000250" y="938212"/>
            <a:ext cx="8191500" cy="4981575"/>
          </a:xfrm>
          <a:prstGeom prst="rect">
            <a:avLst/>
          </a:prstGeom>
        </p:spPr>
      </p:pic>
    </p:spTree>
    <p:extLst>
      <p:ext uri="{BB962C8B-B14F-4D97-AF65-F5344CB8AC3E}">
        <p14:creationId xmlns:p14="http://schemas.microsoft.com/office/powerpoint/2010/main" val="1542417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8D4F75E-A087-46DD-B9FF-E30655884FB8}"/>
              </a:ext>
            </a:extLst>
          </p:cNvPr>
          <p:cNvPicPr>
            <a:picLocks noChangeAspect="1"/>
          </p:cNvPicPr>
          <p:nvPr/>
        </p:nvPicPr>
        <p:blipFill>
          <a:blip r:embed="rId3"/>
          <a:stretch>
            <a:fillRect/>
          </a:stretch>
        </p:blipFill>
        <p:spPr>
          <a:xfrm>
            <a:off x="2209800" y="1501244"/>
            <a:ext cx="7762875" cy="485775"/>
          </a:xfrm>
          <a:prstGeom prst="rect">
            <a:avLst/>
          </a:prstGeom>
        </p:spPr>
      </p:pic>
      <p:pic>
        <p:nvPicPr>
          <p:cNvPr id="6" name="Imagen 5">
            <a:extLst>
              <a:ext uri="{FF2B5EF4-FFF2-40B4-BE49-F238E27FC236}">
                <a16:creationId xmlns:a16="http://schemas.microsoft.com/office/drawing/2014/main" id="{B1641B98-A173-4FA5-B792-AC70B58A9CB6}"/>
              </a:ext>
            </a:extLst>
          </p:cNvPr>
          <p:cNvPicPr>
            <a:picLocks noChangeAspect="1"/>
          </p:cNvPicPr>
          <p:nvPr/>
        </p:nvPicPr>
        <p:blipFill>
          <a:blip r:embed="rId4"/>
          <a:stretch>
            <a:fillRect/>
          </a:stretch>
        </p:blipFill>
        <p:spPr>
          <a:xfrm>
            <a:off x="2209800" y="2243666"/>
            <a:ext cx="6324600" cy="457200"/>
          </a:xfrm>
          <a:prstGeom prst="rect">
            <a:avLst/>
          </a:prstGeom>
        </p:spPr>
      </p:pic>
      <p:pic>
        <p:nvPicPr>
          <p:cNvPr id="10" name="Imagen 9">
            <a:extLst>
              <a:ext uri="{FF2B5EF4-FFF2-40B4-BE49-F238E27FC236}">
                <a16:creationId xmlns:a16="http://schemas.microsoft.com/office/drawing/2014/main" id="{9B3A2326-6C6C-477B-B0BD-A35D8C04262D}"/>
              </a:ext>
            </a:extLst>
          </p:cNvPr>
          <p:cNvPicPr>
            <a:picLocks noChangeAspect="1"/>
          </p:cNvPicPr>
          <p:nvPr/>
        </p:nvPicPr>
        <p:blipFill>
          <a:blip r:embed="rId5"/>
          <a:stretch>
            <a:fillRect/>
          </a:stretch>
        </p:blipFill>
        <p:spPr>
          <a:xfrm>
            <a:off x="2867025" y="3171825"/>
            <a:ext cx="6457950" cy="514350"/>
          </a:xfrm>
          <a:prstGeom prst="rect">
            <a:avLst/>
          </a:prstGeom>
        </p:spPr>
      </p:pic>
      <p:pic>
        <p:nvPicPr>
          <p:cNvPr id="12" name="Imagen 11">
            <a:extLst>
              <a:ext uri="{FF2B5EF4-FFF2-40B4-BE49-F238E27FC236}">
                <a16:creationId xmlns:a16="http://schemas.microsoft.com/office/drawing/2014/main" id="{4EDC5107-9E38-4DEC-8469-4467B397AE8B}"/>
              </a:ext>
            </a:extLst>
          </p:cNvPr>
          <p:cNvPicPr>
            <a:picLocks noChangeAspect="1"/>
          </p:cNvPicPr>
          <p:nvPr/>
        </p:nvPicPr>
        <p:blipFill>
          <a:blip r:embed="rId6"/>
          <a:stretch>
            <a:fillRect/>
          </a:stretch>
        </p:blipFill>
        <p:spPr>
          <a:xfrm>
            <a:off x="2867025" y="3885672"/>
            <a:ext cx="5667375" cy="895350"/>
          </a:xfrm>
          <a:prstGeom prst="rect">
            <a:avLst/>
          </a:prstGeom>
        </p:spPr>
      </p:pic>
      <p:pic>
        <p:nvPicPr>
          <p:cNvPr id="14" name="Imagen 13">
            <a:extLst>
              <a:ext uri="{FF2B5EF4-FFF2-40B4-BE49-F238E27FC236}">
                <a16:creationId xmlns:a16="http://schemas.microsoft.com/office/drawing/2014/main" id="{6377E5A5-D328-4017-B063-7915BC8474B9}"/>
              </a:ext>
            </a:extLst>
          </p:cNvPr>
          <p:cNvPicPr>
            <a:picLocks noChangeAspect="1"/>
          </p:cNvPicPr>
          <p:nvPr/>
        </p:nvPicPr>
        <p:blipFill>
          <a:blip r:embed="rId7"/>
          <a:stretch>
            <a:fillRect/>
          </a:stretch>
        </p:blipFill>
        <p:spPr>
          <a:xfrm>
            <a:off x="2238375" y="5022324"/>
            <a:ext cx="7086600" cy="895350"/>
          </a:xfrm>
          <a:prstGeom prst="rect">
            <a:avLst/>
          </a:prstGeom>
        </p:spPr>
      </p:pic>
      <p:sp>
        <p:nvSpPr>
          <p:cNvPr id="15" name="CuadroTexto 14">
            <a:extLst>
              <a:ext uri="{FF2B5EF4-FFF2-40B4-BE49-F238E27FC236}">
                <a16:creationId xmlns:a16="http://schemas.microsoft.com/office/drawing/2014/main" id="{70328755-66F6-4194-A37D-9071E6B18AA8}"/>
              </a:ext>
            </a:extLst>
          </p:cNvPr>
          <p:cNvSpPr txBox="1"/>
          <p:nvPr/>
        </p:nvSpPr>
        <p:spPr>
          <a:xfrm>
            <a:off x="389467" y="372533"/>
            <a:ext cx="7416800" cy="523220"/>
          </a:xfrm>
          <a:prstGeom prst="rect">
            <a:avLst/>
          </a:prstGeom>
          <a:noFill/>
        </p:spPr>
        <p:txBody>
          <a:bodyPr wrap="square" rtlCol="0">
            <a:spAutoFit/>
          </a:bodyPr>
          <a:lstStyle/>
          <a:p>
            <a:r>
              <a:rPr lang="es-MX" sz="2800" b="1" dirty="0">
                <a:solidFill>
                  <a:srgbClr val="002060"/>
                </a:solidFill>
              </a:rPr>
              <a:t>Roles de SCRUM</a:t>
            </a:r>
            <a:endParaRPr lang="es-GT" sz="2800" b="1" dirty="0">
              <a:solidFill>
                <a:srgbClr val="002060"/>
              </a:solidFill>
            </a:endParaRPr>
          </a:p>
        </p:txBody>
      </p:sp>
    </p:spTree>
    <p:extLst>
      <p:ext uri="{BB962C8B-B14F-4D97-AF65-F5344CB8AC3E}">
        <p14:creationId xmlns:p14="http://schemas.microsoft.com/office/powerpoint/2010/main" val="144278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2B06515-CB2D-4F62-82C0-85D1286FC011}"/>
              </a:ext>
            </a:extLst>
          </p:cNvPr>
          <p:cNvPicPr>
            <a:picLocks noChangeAspect="1"/>
          </p:cNvPicPr>
          <p:nvPr/>
        </p:nvPicPr>
        <p:blipFill>
          <a:blip r:embed="rId3"/>
          <a:stretch>
            <a:fillRect/>
          </a:stretch>
        </p:blipFill>
        <p:spPr>
          <a:xfrm>
            <a:off x="414740" y="1388534"/>
            <a:ext cx="11093421" cy="4453465"/>
          </a:xfrm>
          <a:prstGeom prst="rect">
            <a:avLst/>
          </a:prstGeom>
        </p:spPr>
      </p:pic>
    </p:spTree>
    <p:extLst>
      <p:ext uri="{BB962C8B-B14F-4D97-AF65-F5344CB8AC3E}">
        <p14:creationId xmlns:p14="http://schemas.microsoft.com/office/powerpoint/2010/main" val="1628033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5E3023D-82C6-4D61-A0E9-E064AC50A84A}"/>
              </a:ext>
            </a:extLst>
          </p:cNvPr>
          <p:cNvPicPr>
            <a:picLocks noChangeAspect="1"/>
          </p:cNvPicPr>
          <p:nvPr/>
        </p:nvPicPr>
        <p:blipFill rotWithShape="1">
          <a:blip r:embed="rId3"/>
          <a:srcRect l="19583" t="22974" r="25000" b="18726"/>
          <a:stretch/>
        </p:blipFill>
        <p:spPr>
          <a:xfrm>
            <a:off x="2031999" y="885010"/>
            <a:ext cx="8602133" cy="5087979"/>
          </a:xfrm>
          <a:prstGeom prst="rect">
            <a:avLst/>
          </a:prstGeom>
        </p:spPr>
      </p:pic>
    </p:spTree>
    <p:extLst>
      <p:ext uri="{BB962C8B-B14F-4D97-AF65-F5344CB8AC3E}">
        <p14:creationId xmlns:p14="http://schemas.microsoft.com/office/powerpoint/2010/main" val="3375669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8D01985-6DD2-4904-B768-83FD5803B3B2}"/>
              </a:ext>
            </a:extLst>
          </p:cNvPr>
          <p:cNvPicPr>
            <a:picLocks noChangeAspect="1"/>
          </p:cNvPicPr>
          <p:nvPr/>
        </p:nvPicPr>
        <p:blipFill rotWithShape="1">
          <a:blip r:embed="rId3"/>
          <a:srcRect l="18611" t="23196" r="19861" b="19738"/>
          <a:stretch/>
        </p:blipFill>
        <p:spPr>
          <a:xfrm>
            <a:off x="1320800" y="897467"/>
            <a:ext cx="9157637" cy="4775201"/>
          </a:xfrm>
          <a:prstGeom prst="rect">
            <a:avLst/>
          </a:prstGeom>
        </p:spPr>
      </p:pic>
    </p:spTree>
    <p:extLst>
      <p:ext uri="{BB962C8B-B14F-4D97-AF65-F5344CB8AC3E}">
        <p14:creationId xmlns:p14="http://schemas.microsoft.com/office/powerpoint/2010/main" val="4294572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0FBEC20-449F-452A-B8CD-126B59D044F3}"/>
              </a:ext>
            </a:extLst>
          </p:cNvPr>
          <p:cNvPicPr>
            <a:picLocks noChangeAspect="1"/>
          </p:cNvPicPr>
          <p:nvPr/>
        </p:nvPicPr>
        <p:blipFill rotWithShape="1">
          <a:blip r:embed="rId3"/>
          <a:srcRect l="19028" t="20727" r="20278" b="23444"/>
          <a:stretch/>
        </p:blipFill>
        <p:spPr>
          <a:xfrm>
            <a:off x="913107" y="748602"/>
            <a:ext cx="10365785" cy="5360795"/>
          </a:xfrm>
          <a:prstGeom prst="rect">
            <a:avLst/>
          </a:prstGeom>
        </p:spPr>
      </p:pic>
    </p:spTree>
    <p:extLst>
      <p:ext uri="{BB962C8B-B14F-4D97-AF65-F5344CB8AC3E}">
        <p14:creationId xmlns:p14="http://schemas.microsoft.com/office/powerpoint/2010/main" val="2305475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C348EBD-D09F-4358-9DBF-15B4936FEAD4}"/>
              </a:ext>
            </a:extLst>
          </p:cNvPr>
          <p:cNvPicPr>
            <a:picLocks noChangeAspect="1"/>
          </p:cNvPicPr>
          <p:nvPr/>
        </p:nvPicPr>
        <p:blipFill rotWithShape="1">
          <a:blip r:embed="rId3"/>
          <a:srcRect l="18334" t="18256" r="21111" b="27995"/>
          <a:stretch/>
        </p:blipFill>
        <p:spPr>
          <a:xfrm>
            <a:off x="1099027" y="846667"/>
            <a:ext cx="10347905" cy="5163838"/>
          </a:xfrm>
          <a:prstGeom prst="rect">
            <a:avLst/>
          </a:prstGeom>
        </p:spPr>
      </p:pic>
    </p:spTree>
    <p:extLst>
      <p:ext uri="{BB962C8B-B14F-4D97-AF65-F5344CB8AC3E}">
        <p14:creationId xmlns:p14="http://schemas.microsoft.com/office/powerpoint/2010/main" val="3551427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3CC73-316C-A55D-E594-FE694F5EF62D}"/>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6A457FB7-5B60-9620-A958-EAD0317A4DA9}"/>
              </a:ext>
            </a:extLst>
          </p:cNvPr>
          <p:cNvSpPr/>
          <p:nvPr/>
        </p:nvSpPr>
        <p:spPr>
          <a:xfrm>
            <a:off x="1483745" y="320031"/>
            <a:ext cx="10564820" cy="1754326"/>
          </a:xfrm>
          <a:prstGeom prst="rect">
            <a:avLst/>
          </a:prstGeom>
        </p:spPr>
        <p:txBody>
          <a:bodyPr wrap="square">
            <a:spAutoFit/>
          </a:bodyPr>
          <a:lstStyle/>
          <a:p>
            <a:pPr algn="ctr"/>
            <a:r>
              <a:rPr lang="es-GT" sz="5400" b="1" dirty="0">
                <a:solidFill>
                  <a:srgbClr val="002060"/>
                </a:solidFill>
              </a:rPr>
              <a:t>Recordemos que…</a:t>
            </a:r>
          </a:p>
          <a:p>
            <a:pPr algn="ctr"/>
            <a:r>
              <a:rPr lang="es-GT" sz="5400" b="1" dirty="0">
                <a:solidFill>
                  <a:srgbClr val="002060"/>
                </a:solidFill>
              </a:rPr>
              <a:t>Diagrama de secuencias</a:t>
            </a:r>
          </a:p>
        </p:txBody>
      </p:sp>
      <p:pic>
        <p:nvPicPr>
          <p:cNvPr id="3" name="Imagen 2">
            <a:extLst>
              <a:ext uri="{FF2B5EF4-FFF2-40B4-BE49-F238E27FC236}">
                <a16:creationId xmlns:a16="http://schemas.microsoft.com/office/drawing/2014/main" id="{12D95337-1235-FD06-906B-928659DB5923}"/>
              </a:ext>
            </a:extLst>
          </p:cNvPr>
          <p:cNvPicPr>
            <a:picLocks noChangeAspect="1"/>
          </p:cNvPicPr>
          <p:nvPr/>
        </p:nvPicPr>
        <p:blipFill>
          <a:blip r:embed="rId3"/>
          <a:stretch>
            <a:fillRect/>
          </a:stretch>
        </p:blipFill>
        <p:spPr>
          <a:xfrm>
            <a:off x="359000" y="176596"/>
            <a:ext cx="1792529" cy="2139731"/>
          </a:xfrm>
          <a:prstGeom prst="rect">
            <a:avLst/>
          </a:prstGeom>
        </p:spPr>
      </p:pic>
      <p:sp>
        <p:nvSpPr>
          <p:cNvPr id="4" name="Rectángulo: esquinas redondeadas 3">
            <a:extLst>
              <a:ext uri="{FF2B5EF4-FFF2-40B4-BE49-F238E27FC236}">
                <a16:creationId xmlns:a16="http://schemas.microsoft.com/office/drawing/2014/main" id="{809CB354-E4B5-8E27-0BC8-AB056DBDF093}"/>
              </a:ext>
            </a:extLst>
          </p:cNvPr>
          <p:cNvSpPr/>
          <p:nvPr/>
        </p:nvSpPr>
        <p:spPr>
          <a:xfrm>
            <a:off x="359000" y="2802269"/>
            <a:ext cx="10919012" cy="9189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Muestra las interacciones entre los objetos y/o componentes del sistema, incluyendo la secuencia de mensajes y eventos.</a:t>
            </a:r>
            <a:endParaRPr lang="es-GT" dirty="0"/>
          </a:p>
        </p:txBody>
      </p:sp>
      <p:sp>
        <p:nvSpPr>
          <p:cNvPr id="2" name="Rectángulo: esquinas redondeadas 1">
            <a:extLst>
              <a:ext uri="{FF2B5EF4-FFF2-40B4-BE49-F238E27FC236}">
                <a16:creationId xmlns:a16="http://schemas.microsoft.com/office/drawing/2014/main" id="{9BA15739-5D65-CA3C-7139-A9E942EB52B6}"/>
              </a:ext>
            </a:extLst>
          </p:cNvPr>
          <p:cNvSpPr/>
          <p:nvPr/>
        </p:nvSpPr>
        <p:spPr>
          <a:xfrm>
            <a:off x="1129553" y="4135282"/>
            <a:ext cx="10919012" cy="918943"/>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La secuencia de mensajes muestra el flujo de control entre los objetos y/o componentes del sistema.</a:t>
            </a:r>
            <a:endParaRPr lang="es-GT" dirty="0"/>
          </a:p>
        </p:txBody>
      </p:sp>
      <p:sp>
        <p:nvSpPr>
          <p:cNvPr id="9" name="CuadroTexto 8">
            <a:extLst>
              <a:ext uri="{FF2B5EF4-FFF2-40B4-BE49-F238E27FC236}">
                <a16:creationId xmlns:a16="http://schemas.microsoft.com/office/drawing/2014/main" id="{E76E6DC2-D0D5-EB6B-586E-2AE5926EB049}"/>
              </a:ext>
            </a:extLst>
          </p:cNvPr>
          <p:cNvSpPr txBox="1"/>
          <p:nvPr/>
        </p:nvSpPr>
        <p:spPr>
          <a:xfrm>
            <a:off x="484505" y="5707047"/>
            <a:ext cx="11564060" cy="923330"/>
          </a:xfrm>
          <a:prstGeom prst="rect">
            <a:avLst/>
          </a:prstGeom>
          <a:noFill/>
        </p:spPr>
        <p:txBody>
          <a:bodyPr wrap="square">
            <a:spAutoFit/>
          </a:bodyPr>
          <a:lstStyle/>
          <a:p>
            <a:r>
              <a:rPr lang="es-MX" b="1" dirty="0">
                <a:solidFill>
                  <a:schemeClr val="tx2"/>
                </a:solidFill>
              </a:rPr>
              <a:t>Un diagrama de secuencias en UML es una herramienta valiosa para modelar y analizar la interacción entre objetos en un sistema. Ayuda a entender la secuencia de mensajes y eventos, identificar problemas y mejorar la comunicación entre los miembros del equipo y las partes interesadas.</a:t>
            </a:r>
            <a:endParaRPr lang="es-GT" b="1" dirty="0">
              <a:solidFill>
                <a:schemeClr val="tx2"/>
              </a:solidFill>
            </a:endParaRPr>
          </a:p>
        </p:txBody>
      </p:sp>
    </p:spTree>
    <p:extLst>
      <p:ext uri="{BB962C8B-B14F-4D97-AF65-F5344CB8AC3E}">
        <p14:creationId xmlns:p14="http://schemas.microsoft.com/office/powerpoint/2010/main" val="27805602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D549DDF-0808-4FB4-865B-834242A33172}"/>
              </a:ext>
            </a:extLst>
          </p:cNvPr>
          <p:cNvPicPr>
            <a:picLocks noChangeAspect="1"/>
          </p:cNvPicPr>
          <p:nvPr/>
        </p:nvPicPr>
        <p:blipFill rotWithShape="1">
          <a:blip r:embed="rId3"/>
          <a:srcRect l="18055" t="17515" r="19723" b="26655"/>
          <a:stretch/>
        </p:blipFill>
        <p:spPr>
          <a:xfrm>
            <a:off x="1044171" y="880533"/>
            <a:ext cx="10103657" cy="5096933"/>
          </a:xfrm>
          <a:prstGeom prst="rect">
            <a:avLst/>
          </a:prstGeom>
        </p:spPr>
      </p:pic>
    </p:spTree>
    <p:extLst>
      <p:ext uri="{BB962C8B-B14F-4D97-AF65-F5344CB8AC3E}">
        <p14:creationId xmlns:p14="http://schemas.microsoft.com/office/powerpoint/2010/main" val="455716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0FD4EB4-84AD-414E-A837-6A843BB18AF5}"/>
              </a:ext>
            </a:extLst>
          </p:cNvPr>
          <p:cNvPicPr>
            <a:picLocks noChangeAspect="1"/>
          </p:cNvPicPr>
          <p:nvPr/>
        </p:nvPicPr>
        <p:blipFill rotWithShape="1">
          <a:blip r:embed="rId3"/>
          <a:srcRect l="18611" t="15292" r="19861" b="26903"/>
          <a:stretch/>
        </p:blipFill>
        <p:spPr>
          <a:xfrm>
            <a:off x="1066800" y="772492"/>
            <a:ext cx="10058400" cy="5313015"/>
          </a:xfrm>
          <a:prstGeom prst="rect">
            <a:avLst/>
          </a:prstGeom>
        </p:spPr>
      </p:pic>
    </p:spTree>
    <p:extLst>
      <p:ext uri="{BB962C8B-B14F-4D97-AF65-F5344CB8AC3E}">
        <p14:creationId xmlns:p14="http://schemas.microsoft.com/office/powerpoint/2010/main" val="1124458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40B6D3A-AFD9-42EF-8E64-2CF580EED152}"/>
              </a:ext>
            </a:extLst>
          </p:cNvPr>
          <p:cNvPicPr>
            <a:picLocks noChangeAspect="1"/>
          </p:cNvPicPr>
          <p:nvPr/>
        </p:nvPicPr>
        <p:blipFill rotWithShape="1">
          <a:blip r:embed="rId3"/>
          <a:srcRect l="18333" t="21962" r="19723" b="22555"/>
          <a:stretch/>
        </p:blipFill>
        <p:spPr>
          <a:xfrm>
            <a:off x="533400" y="510506"/>
            <a:ext cx="11125200" cy="5602427"/>
          </a:xfrm>
          <a:prstGeom prst="rect">
            <a:avLst/>
          </a:prstGeom>
        </p:spPr>
      </p:pic>
    </p:spTree>
    <p:extLst>
      <p:ext uri="{BB962C8B-B14F-4D97-AF65-F5344CB8AC3E}">
        <p14:creationId xmlns:p14="http://schemas.microsoft.com/office/powerpoint/2010/main" val="16269498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40B6D3A-AFD9-42EF-8E64-2CF580EED152}"/>
              </a:ext>
            </a:extLst>
          </p:cNvPr>
          <p:cNvPicPr>
            <a:picLocks noChangeAspect="1"/>
          </p:cNvPicPr>
          <p:nvPr/>
        </p:nvPicPr>
        <p:blipFill rotWithShape="1">
          <a:blip r:embed="rId3"/>
          <a:srcRect l="18333" t="21962" r="19723" b="22555"/>
          <a:stretch/>
        </p:blipFill>
        <p:spPr>
          <a:xfrm>
            <a:off x="533400" y="510506"/>
            <a:ext cx="11125200" cy="5602427"/>
          </a:xfrm>
          <a:prstGeom prst="rect">
            <a:avLst/>
          </a:prstGeom>
        </p:spPr>
      </p:pic>
    </p:spTree>
    <p:extLst>
      <p:ext uri="{BB962C8B-B14F-4D97-AF65-F5344CB8AC3E}">
        <p14:creationId xmlns:p14="http://schemas.microsoft.com/office/powerpoint/2010/main" val="2092896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DAFEC32-DF14-413C-95B3-81E5F64C7DAE}"/>
              </a:ext>
            </a:extLst>
          </p:cNvPr>
          <p:cNvPicPr>
            <a:picLocks noChangeAspect="1"/>
          </p:cNvPicPr>
          <p:nvPr/>
        </p:nvPicPr>
        <p:blipFill rotWithShape="1">
          <a:blip r:embed="rId3"/>
          <a:srcRect l="18889" t="21468" r="20000" b="21715"/>
          <a:stretch/>
        </p:blipFill>
        <p:spPr>
          <a:xfrm>
            <a:off x="778931" y="575733"/>
            <a:ext cx="10592905" cy="5537200"/>
          </a:xfrm>
          <a:prstGeom prst="rect">
            <a:avLst/>
          </a:prstGeom>
        </p:spPr>
      </p:pic>
    </p:spTree>
    <p:extLst>
      <p:ext uri="{BB962C8B-B14F-4D97-AF65-F5344CB8AC3E}">
        <p14:creationId xmlns:p14="http://schemas.microsoft.com/office/powerpoint/2010/main" val="916471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885476F-24A4-8CC1-9835-3C7030921E17}"/>
              </a:ext>
            </a:extLst>
          </p:cNvPr>
          <p:cNvPicPr>
            <a:picLocks noChangeAspect="1"/>
          </p:cNvPicPr>
          <p:nvPr/>
        </p:nvPicPr>
        <p:blipFill rotWithShape="1">
          <a:blip r:embed="rId2"/>
          <a:srcRect t="1169" r="1" b="14233"/>
          <a:stretch/>
        </p:blipFill>
        <p:spPr>
          <a:xfrm>
            <a:off x="196850" y="173518"/>
            <a:ext cx="11798300" cy="6512763"/>
          </a:xfrm>
          <a:prstGeom prst="rect">
            <a:avLst/>
          </a:prstGeom>
        </p:spPr>
      </p:pic>
    </p:spTree>
    <p:extLst>
      <p:ext uri="{BB962C8B-B14F-4D97-AF65-F5344CB8AC3E}">
        <p14:creationId xmlns:p14="http://schemas.microsoft.com/office/powerpoint/2010/main" val="234685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4D67449-185A-430D-A3B2-86D05791E249}"/>
              </a:ext>
            </a:extLst>
          </p:cNvPr>
          <p:cNvPicPr>
            <a:picLocks noChangeAspect="1"/>
          </p:cNvPicPr>
          <p:nvPr/>
        </p:nvPicPr>
        <p:blipFill rotWithShape="1">
          <a:blip r:embed="rId2"/>
          <a:srcRect l="20391" t="35139" r="22265" b="28194"/>
          <a:stretch/>
        </p:blipFill>
        <p:spPr>
          <a:xfrm>
            <a:off x="2600324" y="1647824"/>
            <a:ext cx="6991351" cy="2514601"/>
          </a:xfrm>
          <a:prstGeom prst="rect">
            <a:avLst/>
          </a:prstGeom>
        </p:spPr>
      </p:pic>
      <p:sp>
        <p:nvSpPr>
          <p:cNvPr id="8" name="CuadroTexto 7">
            <a:extLst>
              <a:ext uri="{FF2B5EF4-FFF2-40B4-BE49-F238E27FC236}">
                <a16:creationId xmlns:a16="http://schemas.microsoft.com/office/drawing/2014/main" id="{3DD64DF3-31AB-49EB-9668-059C355C46F7}"/>
              </a:ext>
            </a:extLst>
          </p:cNvPr>
          <p:cNvSpPr txBox="1"/>
          <p:nvPr/>
        </p:nvSpPr>
        <p:spPr>
          <a:xfrm>
            <a:off x="3932808" y="4518734"/>
            <a:ext cx="4181382" cy="461665"/>
          </a:xfrm>
          <a:prstGeom prst="rect">
            <a:avLst/>
          </a:prstGeom>
          <a:noFill/>
        </p:spPr>
        <p:txBody>
          <a:bodyPr wrap="square" rtlCol="0">
            <a:spAutoFit/>
          </a:bodyPr>
          <a:lstStyle/>
          <a:p>
            <a:pPr algn="ctr"/>
            <a:r>
              <a:rPr lang="es-ES" sz="2400" dirty="0"/>
              <a:t>¡Muchas gracias!</a:t>
            </a:r>
            <a:endParaRPr lang="es-GT" sz="2400" dirty="0"/>
          </a:p>
        </p:txBody>
      </p:sp>
    </p:spTree>
    <p:extLst>
      <p:ext uri="{BB962C8B-B14F-4D97-AF65-F5344CB8AC3E}">
        <p14:creationId xmlns:p14="http://schemas.microsoft.com/office/powerpoint/2010/main" val="1613056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68C56048-3791-4116-B7AA-0C8A4E1BAACA}"/>
              </a:ext>
            </a:extLst>
          </p:cNvPr>
          <p:cNvPicPr>
            <a:picLocks noChangeAspect="1"/>
          </p:cNvPicPr>
          <p:nvPr/>
        </p:nvPicPr>
        <p:blipFill>
          <a:blip r:embed="rId3"/>
          <a:stretch>
            <a:fillRect/>
          </a:stretch>
        </p:blipFill>
        <p:spPr>
          <a:xfrm>
            <a:off x="2900516" y="457200"/>
            <a:ext cx="6390967" cy="5943600"/>
          </a:xfrm>
          <a:prstGeom prst="rect">
            <a:avLst/>
          </a:prstGeom>
        </p:spPr>
      </p:pic>
    </p:spTree>
    <p:extLst>
      <p:ext uri="{BB962C8B-B14F-4D97-AF65-F5344CB8AC3E}">
        <p14:creationId xmlns:p14="http://schemas.microsoft.com/office/powerpoint/2010/main" val="2318233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D1305E29-024F-4BE1-A45C-2808B3AED212}"/>
              </a:ext>
            </a:extLst>
          </p:cNvPr>
          <p:cNvSpPr/>
          <p:nvPr/>
        </p:nvSpPr>
        <p:spPr>
          <a:xfrm>
            <a:off x="993422" y="1049867"/>
            <a:ext cx="10205156" cy="19614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dirty="0"/>
              <a:t>La velocidad de los cambios ya es algo notable, ni las empresas ni los consumidores pueden dejar de obviar las estrategias de negocio del futuro. Todos conforman un gran engranaje en el que la Transformación Digital abre las puertas a nuevos modelos de comportamiento. </a:t>
            </a:r>
          </a:p>
        </p:txBody>
      </p:sp>
      <p:sp>
        <p:nvSpPr>
          <p:cNvPr id="7" name="Rectángulo: esquinas redondeadas 6">
            <a:extLst>
              <a:ext uri="{FF2B5EF4-FFF2-40B4-BE49-F238E27FC236}">
                <a16:creationId xmlns:a16="http://schemas.microsoft.com/office/drawing/2014/main" id="{0461583E-F816-4F21-B07D-20D46B454854}"/>
              </a:ext>
            </a:extLst>
          </p:cNvPr>
          <p:cNvSpPr/>
          <p:nvPr/>
        </p:nvSpPr>
        <p:spPr>
          <a:xfrm>
            <a:off x="7042210" y="4103511"/>
            <a:ext cx="3838222" cy="17046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“El mundo está cambiando tan rápido, que ya no es el pez grande que se come al pequeño, sino el mas rápido el que el gana al lento”</a:t>
            </a:r>
            <a:endParaRPr lang="es-GT" dirty="0"/>
          </a:p>
        </p:txBody>
      </p:sp>
      <p:pic>
        <p:nvPicPr>
          <p:cNvPr id="8" name="Imagen 7">
            <a:extLst>
              <a:ext uri="{FF2B5EF4-FFF2-40B4-BE49-F238E27FC236}">
                <a16:creationId xmlns:a16="http://schemas.microsoft.com/office/drawing/2014/main" id="{BEC072A2-32C3-4837-832E-3D403BDADE2A}"/>
              </a:ext>
            </a:extLst>
          </p:cNvPr>
          <p:cNvPicPr>
            <a:picLocks noChangeAspect="1"/>
          </p:cNvPicPr>
          <p:nvPr/>
        </p:nvPicPr>
        <p:blipFill>
          <a:blip r:embed="rId3"/>
          <a:stretch>
            <a:fillRect/>
          </a:stretch>
        </p:blipFill>
        <p:spPr>
          <a:xfrm>
            <a:off x="993422" y="3218055"/>
            <a:ext cx="5271911" cy="3415036"/>
          </a:xfrm>
          <a:prstGeom prst="rect">
            <a:avLst/>
          </a:prstGeom>
        </p:spPr>
      </p:pic>
    </p:spTree>
    <p:extLst>
      <p:ext uri="{BB962C8B-B14F-4D97-AF65-F5344CB8AC3E}">
        <p14:creationId xmlns:p14="http://schemas.microsoft.com/office/powerpoint/2010/main" val="252360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C7A3325-285A-49F3-914C-C6BF03DDD70B}"/>
              </a:ext>
            </a:extLst>
          </p:cNvPr>
          <p:cNvPicPr>
            <a:picLocks noChangeAspect="1"/>
          </p:cNvPicPr>
          <p:nvPr/>
        </p:nvPicPr>
        <p:blipFill>
          <a:blip r:embed="rId3"/>
          <a:stretch>
            <a:fillRect/>
          </a:stretch>
        </p:blipFill>
        <p:spPr>
          <a:xfrm>
            <a:off x="1466850" y="542925"/>
            <a:ext cx="9258300" cy="5772150"/>
          </a:xfrm>
          <a:prstGeom prst="rect">
            <a:avLst/>
          </a:prstGeom>
        </p:spPr>
      </p:pic>
    </p:spTree>
    <p:extLst>
      <p:ext uri="{BB962C8B-B14F-4D97-AF65-F5344CB8AC3E}">
        <p14:creationId xmlns:p14="http://schemas.microsoft.com/office/powerpoint/2010/main" val="850209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D850232-8073-4A57-9A64-BF877E0E0D9F}"/>
              </a:ext>
            </a:extLst>
          </p:cNvPr>
          <p:cNvSpPr txBox="1"/>
          <p:nvPr/>
        </p:nvSpPr>
        <p:spPr>
          <a:xfrm>
            <a:off x="846667" y="999067"/>
            <a:ext cx="10515600" cy="4770537"/>
          </a:xfrm>
          <a:prstGeom prst="rect">
            <a:avLst/>
          </a:prstGeom>
          <a:noFill/>
        </p:spPr>
        <p:txBody>
          <a:bodyPr wrap="square" rtlCol="0">
            <a:spAutoFit/>
          </a:bodyPr>
          <a:lstStyle/>
          <a:p>
            <a:r>
              <a:rPr lang="es-MX" sz="4400" dirty="0">
                <a:solidFill>
                  <a:srgbClr val="002060"/>
                </a:solidFill>
              </a:rPr>
              <a:t>Manifiesto Ágil</a:t>
            </a:r>
          </a:p>
          <a:p>
            <a:endParaRPr lang="es-MX" dirty="0"/>
          </a:p>
          <a:p>
            <a:endParaRPr lang="es-MX" dirty="0"/>
          </a:p>
          <a:p>
            <a:pPr algn="just"/>
            <a:r>
              <a:rPr lang="es-MX" sz="2800" dirty="0">
                <a:solidFill>
                  <a:srgbClr val="002060"/>
                </a:solidFill>
                <a:latin typeface="BentonBook"/>
              </a:rPr>
              <a:t>E</a:t>
            </a:r>
            <a:r>
              <a:rPr lang="es-MX" sz="2800" b="0" i="0" dirty="0">
                <a:solidFill>
                  <a:srgbClr val="002060"/>
                </a:solidFill>
                <a:effectLst/>
                <a:latin typeface="BentonBook"/>
              </a:rPr>
              <a:t>s un documento redactado en 2001 por 17 expertos en programación que supuso un cambio radical en la forma de desarrollar 'software'. Frente a los modelos tradicionales —excesivamente rígidos y alejados de las necesidades de los clientes—, estos gurús propusieron cuatro valores que inspiran las diferentes metodologías ágiles que han surgido desde entonces. Aunque nació en el mundo del 'software', la filosofía que promueve este manifiesto es extensible al desarrollo de cualquier otro producto. </a:t>
            </a:r>
            <a:endParaRPr lang="es-MX" sz="2800" dirty="0">
              <a:solidFill>
                <a:srgbClr val="002060"/>
              </a:solidFill>
            </a:endParaRPr>
          </a:p>
        </p:txBody>
      </p:sp>
    </p:spTree>
    <p:extLst>
      <p:ext uri="{BB962C8B-B14F-4D97-AF65-F5344CB8AC3E}">
        <p14:creationId xmlns:p14="http://schemas.microsoft.com/office/powerpoint/2010/main" val="96091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D850232-8073-4A57-9A64-BF877E0E0D9F}"/>
              </a:ext>
            </a:extLst>
          </p:cNvPr>
          <p:cNvSpPr txBox="1"/>
          <p:nvPr/>
        </p:nvSpPr>
        <p:spPr>
          <a:xfrm>
            <a:off x="846667" y="999067"/>
            <a:ext cx="10515600" cy="5755422"/>
          </a:xfrm>
          <a:prstGeom prst="rect">
            <a:avLst/>
          </a:prstGeom>
          <a:noFill/>
        </p:spPr>
        <p:txBody>
          <a:bodyPr wrap="square" rtlCol="0">
            <a:spAutoFit/>
          </a:bodyPr>
          <a:lstStyle>
            <a:defPPr>
              <a:defRPr lang="es-GT"/>
            </a:defPPr>
            <a:lvl1pPr>
              <a:defRPr sz="4400">
                <a:solidFill>
                  <a:srgbClr val="002060"/>
                </a:solidFill>
              </a:defRPr>
            </a:lvl1pPr>
          </a:lstStyle>
          <a:p>
            <a:r>
              <a:rPr lang="es-MX" dirty="0"/>
              <a:t>Manifiesto Ágil</a:t>
            </a:r>
          </a:p>
          <a:p>
            <a:endParaRPr lang="es-MX" dirty="0"/>
          </a:p>
          <a:p>
            <a:r>
              <a:rPr lang="es-MX" sz="2800" dirty="0"/>
              <a:t>En febrero de 2001, los primeros </a:t>
            </a:r>
            <a:r>
              <a:rPr lang="es-MX" sz="2800" dirty="0" err="1"/>
              <a:t>agilistas</a:t>
            </a:r>
            <a:r>
              <a:rPr lang="es-MX" sz="2800" dirty="0"/>
              <a:t> se reunieron en la estación de esquí de </a:t>
            </a:r>
            <a:r>
              <a:rPr lang="es-MX" sz="2800" dirty="0" err="1"/>
              <a:t>Snowbird</a:t>
            </a:r>
            <a:r>
              <a:rPr lang="es-MX" sz="2800" dirty="0"/>
              <a:t>, en las montañas de Utah (EE. UU.), y acuñaron el término ‘</a:t>
            </a:r>
            <a:r>
              <a:rPr lang="es-MX" sz="2800" dirty="0">
                <a:hlinkClick r:id="rId3"/>
              </a:rPr>
              <a:t>Métodos Ágiles</a:t>
            </a:r>
            <a:r>
              <a:rPr lang="es-MX" sz="2800" dirty="0"/>
              <a:t>’ para definir los modelos de trabajo que estaban surgiendo como alternativa a las metodologías previas. Se creó entonces la </a:t>
            </a:r>
            <a:r>
              <a:rPr lang="es-MX" sz="2800" dirty="0">
                <a:hlinkClick r:id="rId4"/>
              </a:rPr>
              <a:t>Agile Alliance</a:t>
            </a:r>
            <a:r>
              <a:rPr lang="es-MX" sz="2800" dirty="0"/>
              <a:t>, una organización sin ánimo de lucro dedicada a promover el desarrollo ágil de 'software' y a apoyar a las organizaciones que quisieran adoptar esta nueva forma de trabajar. Para lograrlo, el primer paso que dieron fue redactar el Manifiesto Ágil, un documento que resume en cuatro valores y 12 principios la filosofía ‘agile’</a:t>
            </a:r>
          </a:p>
        </p:txBody>
      </p:sp>
    </p:spTree>
    <p:extLst>
      <p:ext uri="{BB962C8B-B14F-4D97-AF65-F5344CB8AC3E}">
        <p14:creationId xmlns:p14="http://schemas.microsoft.com/office/powerpoint/2010/main" val="422552407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TotalTime>
  <Words>1862</Words>
  <Application>Microsoft Office PowerPoint</Application>
  <PresentationFormat>Panorámica</PresentationFormat>
  <Paragraphs>165</Paragraphs>
  <Slides>46</Slides>
  <Notes>44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46</vt:i4>
      </vt:variant>
    </vt:vector>
  </HeadingPairs>
  <TitlesOfParts>
    <vt:vector size="53" baseType="lpstr">
      <vt:lpstr>Arial</vt:lpstr>
      <vt:lpstr>BentonBook</vt:lpstr>
      <vt:lpstr>Calibri</vt:lpstr>
      <vt:lpstr>Calibri Light</vt:lpstr>
      <vt:lpstr>Google Sans</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Eddy Mendez</dc:creator>
  <cp:lastModifiedBy>Mendez Paz, Eddy Orlando</cp:lastModifiedBy>
  <cp:revision>33</cp:revision>
  <cp:lastPrinted>2020-11-16T23:14:05Z</cp:lastPrinted>
  <dcterms:created xsi:type="dcterms:W3CDTF">2020-11-16T18:06:47Z</dcterms:created>
  <dcterms:modified xsi:type="dcterms:W3CDTF">2025-05-09T03:12:48Z</dcterms:modified>
</cp:coreProperties>
</file>